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5" r:id="rId2"/>
    <p:sldId id="256" r:id="rId3"/>
    <p:sldId id="257" r:id="rId4"/>
    <p:sldId id="270" r:id="rId5"/>
    <p:sldId id="298" r:id="rId6"/>
    <p:sldId id="271" r:id="rId7"/>
    <p:sldId id="272" r:id="rId8"/>
    <p:sldId id="299" r:id="rId9"/>
    <p:sldId id="269" r:id="rId10"/>
    <p:sldId id="268" r:id="rId11"/>
    <p:sldId id="267" r:id="rId12"/>
    <p:sldId id="266" r:id="rId13"/>
    <p:sldId id="265" r:id="rId14"/>
    <p:sldId id="264" r:id="rId15"/>
    <p:sldId id="263" r:id="rId16"/>
    <p:sldId id="258" r:id="rId17"/>
    <p:sldId id="262" r:id="rId18"/>
    <p:sldId id="300" r:id="rId19"/>
    <p:sldId id="259" r:id="rId20"/>
    <p:sldId id="260" r:id="rId21"/>
    <p:sldId id="301" r:id="rId22"/>
    <p:sldId id="261" r:id="rId23"/>
    <p:sldId id="273" r:id="rId24"/>
    <p:sldId id="274" r:id="rId25"/>
    <p:sldId id="276" r:id="rId26"/>
    <p:sldId id="277" r:id="rId27"/>
    <p:sldId id="302" r:id="rId28"/>
    <p:sldId id="278" r:id="rId29"/>
    <p:sldId id="279" r:id="rId30"/>
    <p:sldId id="280" r:id="rId31"/>
    <p:sldId id="303" r:id="rId32"/>
    <p:sldId id="281" r:id="rId33"/>
    <p:sldId id="283" r:id="rId34"/>
    <p:sldId id="284" r:id="rId35"/>
    <p:sldId id="287" r:id="rId36"/>
    <p:sldId id="288" r:id="rId37"/>
    <p:sldId id="290" r:id="rId38"/>
    <p:sldId id="291" r:id="rId39"/>
    <p:sldId id="294" r:id="rId40"/>
    <p:sldId id="295" r:id="rId41"/>
    <p:sldId id="304" r:id="rId4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572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kizkenar Üçgen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8BE1248D-51F1-446A-A124-B6CC457E4C5E}" type="datetimeFigureOut">
              <a:rPr lang="tr-TR" smtClean="0"/>
              <a:pPr/>
              <a:t>27.02.2018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82DC7C1-C05F-4BD5-9EB3-62697CC15AB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1248D-51F1-446A-A124-B6CC457E4C5E}" type="datetimeFigureOut">
              <a:rPr lang="tr-TR" smtClean="0"/>
              <a:pPr/>
              <a:t>27.02.2018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DC7C1-C05F-4BD5-9EB3-62697CC15AB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1248D-51F1-446A-A124-B6CC457E4C5E}" type="datetimeFigureOut">
              <a:rPr lang="tr-TR" smtClean="0"/>
              <a:pPr/>
              <a:t>27.02.2018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DC7C1-C05F-4BD5-9EB3-62697CC15AB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8BE1248D-51F1-446A-A124-B6CC457E4C5E}" type="datetimeFigureOut">
              <a:rPr lang="tr-TR" smtClean="0"/>
              <a:pPr/>
              <a:t>27.02.2018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DC7C1-C05F-4BD5-9EB3-62697CC15AB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 Üçgen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İkizkenar Üçgen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BE1248D-51F1-446A-A124-B6CC457E4C5E}" type="datetimeFigureOut">
              <a:rPr lang="tr-TR" smtClean="0"/>
              <a:pPr/>
              <a:t>27.02.2018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82DC7C1-C05F-4BD5-9EB3-62697CC15ABC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10 Düz Bağlayıcı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BE1248D-51F1-446A-A124-B6CC457E4C5E}" type="datetimeFigureOut">
              <a:rPr lang="tr-TR" smtClean="0"/>
              <a:pPr/>
              <a:t>27.02.2018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82DC7C1-C05F-4BD5-9EB3-62697CC15AB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8BE1248D-51F1-446A-A124-B6CC457E4C5E}" type="datetimeFigureOut">
              <a:rPr lang="tr-TR" smtClean="0"/>
              <a:pPr/>
              <a:t>27.02.2018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82DC7C1-C05F-4BD5-9EB3-62697CC15AB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1248D-51F1-446A-A124-B6CC457E4C5E}" type="datetimeFigureOut">
              <a:rPr lang="tr-TR" smtClean="0"/>
              <a:pPr/>
              <a:t>27.02.2018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DC7C1-C05F-4BD5-9EB3-62697CC15AB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BE1248D-51F1-446A-A124-B6CC457E4C5E}" type="datetimeFigureOut">
              <a:rPr lang="tr-TR" smtClean="0"/>
              <a:pPr/>
              <a:t>27.02.2018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82DC7C1-C05F-4BD5-9EB3-62697CC15AB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8BE1248D-51F1-446A-A124-B6CC457E4C5E}" type="datetimeFigureOut">
              <a:rPr lang="tr-TR" smtClean="0"/>
              <a:pPr/>
              <a:t>27.02.2018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82DC7C1-C05F-4BD5-9EB3-62697CC15AB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8BE1248D-51F1-446A-A124-B6CC457E4C5E}" type="datetimeFigureOut">
              <a:rPr lang="tr-TR" smtClean="0"/>
              <a:pPr/>
              <a:t>27.02.2018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82DC7C1-C05F-4BD5-9EB3-62697CC15AB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 Üçgen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Düz Bağlayıcı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8BE1248D-51F1-446A-A124-B6CC457E4C5E}" type="datetimeFigureOut">
              <a:rPr lang="tr-TR" smtClean="0"/>
              <a:pPr/>
              <a:t>27.02.2018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82DC7C1-C05F-4BD5-9EB3-62697CC15AB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229600" cy="1399032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tr-TR" b="1" dirty="0" smtClean="0"/>
              <a:t>HISTORY AND PERIODS OF EUROPEAN MUSIC 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834120"/>
          </a:xfrm>
        </p:spPr>
        <p:txBody>
          <a:bodyPr/>
          <a:lstStyle/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development</a:t>
            </a:r>
            <a:r>
              <a:rPr lang="tr-TR" dirty="0"/>
              <a:t> of </a:t>
            </a:r>
            <a:r>
              <a:rPr lang="tr-TR" dirty="0" err="1"/>
              <a:t>individual</a:t>
            </a:r>
            <a:r>
              <a:rPr lang="tr-TR" dirty="0"/>
              <a:t> </a:t>
            </a:r>
            <a:r>
              <a:rPr lang="tr-TR" dirty="0" err="1"/>
              <a:t>tones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scales</a:t>
            </a:r>
            <a:r>
              <a:rPr lang="tr-TR" dirty="0"/>
              <a:t> </a:t>
            </a:r>
            <a:r>
              <a:rPr lang="tr-TR" dirty="0" err="1"/>
              <a:t>was</a:t>
            </a:r>
            <a:r>
              <a:rPr lang="tr-TR" dirty="0"/>
              <a:t> </a:t>
            </a:r>
            <a:r>
              <a:rPr lang="tr-TR" dirty="0" err="1"/>
              <a:t>made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ancient</a:t>
            </a:r>
            <a:r>
              <a:rPr lang="tr-TR" dirty="0"/>
              <a:t> </a:t>
            </a:r>
            <a:r>
              <a:rPr lang="tr-TR" dirty="0" err="1"/>
              <a:t>Greeks</a:t>
            </a:r>
            <a:r>
              <a:rPr lang="tr-TR" dirty="0"/>
              <a:t> </a:t>
            </a:r>
            <a:r>
              <a:rPr lang="tr-TR" dirty="0" err="1"/>
              <a:t>such</a:t>
            </a:r>
            <a:r>
              <a:rPr lang="tr-TR" dirty="0"/>
              <a:t> as </a:t>
            </a:r>
            <a:r>
              <a:rPr lang="tr-TR" dirty="0" err="1"/>
              <a:t>Aristoxenus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Pythagoras</a:t>
            </a:r>
            <a:r>
              <a:rPr lang="tr-TR" dirty="0"/>
              <a:t>. </a:t>
            </a:r>
            <a:r>
              <a:rPr lang="tr-TR" dirty="0" err="1"/>
              <a:t>Pythagoras</a:t>
            </a:r>
            <a:r>
              <a:rPr lang="tr-TR" dirty="0"/>
              <a:t> </a:t>
            </a:r>
            <a:r>
              <a:rPr lang="tr-TR" dirty="0" err="1"/>
              <a:t>created</a:t>
            </a:r>
            <a:r>
              <a:rPr lang="tr-TR" dirty="0"/>
              <a:t> a </a:t>
            </a:r>
            <a:r>
              <a:rPr lang="tr-TR" dirty="0" err="1"/>
              <a:t>tuning</a:t>
            </a:r>
            <a:r>
              <a:rPr lang="tr-TR" dirty="0"/>
              <a:t> </a:t>
            </a:r>
            <a:r>
              <a:rPr lang="tr-TR" dirty="0" err="1"/>
              <a:t>system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helped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codify</a:t>
            </a:r>
            <a:r>
              <a:rPr lang="tr-TR" dirty="0"/>
              <a:t> </a:t>
            </a:r>
            <a:r>
              <a:rPr lang="tr-TR" dirty="0" err="1"/>
              <a:t>musical</a:t>
            </a:r>
            <a:r>
              <a:rPr lang="tr-TR" dirty="0"/>
              <a:t> </a:t>
            </a:r>
            <a:r>
              <a:rPr lang="tr-TR" dirty="0" err="1"/>
              <a:t>notation</a:t>
            </a:r>
            <a:r>
              <a:rPr lang="tr-TR" dirty="0"/>
              <a:t>. </a:t>
            </a:r>
          </a:p>
        </p:txBody>
      </p:sp>
      <p:pic>
        <p:nvPicPr>
          <p:cNvPr id="20482" name="Picture 2" descr="http://www.musikidergisi.net/resimler/%C5%9Fehvar%C3%A7eng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000504"/>
            <a:ext cx="8143932" cy="25003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Ancient</a:t>
            </a:r>
            <a:r>
              <a:rPr lang="tr-TR" dirty="0"/>
              <a:t> </a:t>
            </a:r>
            <a:r>
              <a:rPr lang="tr-TR" dirty="0" err="1"/>
              <a:t>Greek</a:t>
            </a:r>
            <a:r>
              <a:rPr lang="tr-TR" dirty="0"/>
              <a:t> </a:t>
            </a:r>
            <a:r>
              <a:rPr lang="tr-TR" dirty="0" err="1"/>
              <a:t>instruments</a:t>
            </a:r>
            <a:r>
              <a:rPr lang="tr-TR" dirty="0"/>
              <a:t> </a:t>
            </a:r>
            <a:r>
              <a:rPr lang="tr-TR" dirty="0" err="1"/>
              <a:t>such</a:t>
            </a:r>
            <a:r>
              <a:rPr lang="tr-TR" dirty="0"/>
              <a:t> as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aulos</a:t>
            </a:r>
            <a:r>
              <a:rPr lang="tr-TR" dirty="0"/>
              <a:t> (a </a:t>
            </a:r>
            <a:r>
              <a:rPr lang="tr-TR" dirty="0" err="1"/>
              <a:t>reed</a:t>
            </a:r>
            <a:r>
              <a:rPr lang="tr-TR" dirty="0"/>
              <a:t> </a:t>
            </a:r>
            <a:r>
              <a:rPr lang="tr-TR" dirty="0" err="1"/>
              <a:t>instrument</a:t>
            </a:r>
            <a:r>
              <a:rPr lang="tr-TR" dirty="0"/>
              <a:t>)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lyre</a:t>
            </a:r>
            <a:r>
              <a:rPr lang="tr-TR" dirty="0"/>
              <a:t> (a </a:t>
            </a:r>
            <a:r>
              <a:rPr lang="tr-TR" dirty="0" err="1"/>
              <a:t>stringed</a:t>
            </a:r>
            <a:r>
              <a:rPr lang="tr-TR" dirty="0"/>
              <a:t> </a:t>
            </a:r>
            <a:r>
              <a:rPr lang="tr-TR" dirty="0" err="1"/>
              <a:t>instrument</a:t>
            </a:r>
            <a:r>
              <a:rPr lang="tr-TR" dirty="0"/>
              <a:t> </a:t>
            </a:r>
            <a:r>
              <a:rPr lang="tr-TR" dirty="0" err="1"/>
              <a:t>similar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a </a:t>
            </a:r>
            <a:r>
              <a:rPr lang="tr-TR" dirty="0" err="1"/>
              <a:t>small</a:t>
            </a:r>
            <a:r>
              <a:rPr lang="tr-TR" dirty="0"/>
              <a:t> harp) </a:t>
            </a:r>
            <a:r>
              <a:rPr lang="tr-TR" dirty="0" err="1"/>
              <a:t>eventually</a:t>
            </a:r>
            <a:r>
              <a:rPr lang="tr-TR" dirty="0"/>
              <a:t> </a:t>
            </a:r>
            <a:r>
              <a:rPr lang="tr-TR" dirty="0" err="1"/>
              <a:t>led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modern-</a:t>
            </a:r>
            <a:r>
              <a:rPr lang="tr-TR" dirty="0" err="1"/>
              <a:t>day</a:t>
            </a:r>
            <a:r>
              <a:rPr lang="tr-TR" dirty="0"/>
              <a:t> </a:t>
            </a:r>
            <a:r>
              <a:rPr lang="tr-TR" dirty="0" err="1"/>
              <a:t>instruments</a:t>
            </a:r>
            <a:r>
              <a:rPr lang="tr-TR" dirty="0"/>
              <a:t> of a </a:t>
            </a:r>
            <a:r>
              <a:rPr lang="tr-TR" dirty="0" err="1" smtClean="0"/>
              <a:t>classical</a:t>
            </a:r>
            <a:r>
              <a:rPr lang="tr-TR" dirty="0" smtClean="0"/>
              <a:t> </a:t>
            </a:r>
            <a:r>
              <a:rPr lang="tr-TR" dirty="0" err="1" smtClean="0"/>
              <a:t>orchestra</a:t>
            </a:r>
            <a:r>
              <a:rPr lang="tr-TR" dirty="0" smtClean="0"/>
              <a:t>.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Medieval</a:t>
            </a:r>
            <a:r>
              <a:rPr lang="tr-TR" b="1" dirty="0"/>
              <a:t> </a:t>
            </a:r>
            <a:r>
              <a:rPr lang="tr-TR" b="1" dirty="0" err="1"/>
              <a:t>music</a:t>
            </a:r>
            <a:r>
              <a:rPr lang="tr-TR" b="1" dirty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Many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instruments</a:t>
            </a:r>
            <a:r>
              <a:rPr lang="tr-TR" dirty="0"/>
              <a:t> </a:t>
            </a:r>
            <a:r>
              <a:rPr lang="tr-TR" dirty="0" err="1"/>
              <a:t>used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perform</a:t>
            </a:r>
            <a:r>
              <a:rPr lang="tr-TR" dirty="0"/>
              <a:t> </a:t>
            </a:r>
            <a:r>
              <a:rPr lang="tr-TR" dirty="0" err="1"/>
              <a:t>medieval</a:t>
            </a:r>
            <a:r>
              <a:rPr lang="tr-TR" dirty="0"/>
              <a:t> </a:t>
            </a:r>
            <a:r>
              <a:rPr lang="tr-TR" dirty="0" err="1"/>
              <a:t>music</a:t>
            </a:r>
            <a:r>
              <a:rPr lang="tr-TR" dirty="0"/>
              <a:t> </a:t>
            </a:r>
            <a:r>
              <a:rPr lang="tr-TR" dirty="0" err="1"/>
              <a:t>still</a:t>
            </a:r>
            <a:r>
              <a:rPr lang="tr-TR" dirty="0"/>
              <a:t> </a:t>
            </a:r>
            <a:r>
              <a:rPr lang="tr-TR" dirty="0" err="1"/>
              <a:t>exist</a:t>
            </a:r>
            <a:r>
              <a:rPr lang="tr-TR" dirty="0"/>
              <a:t>, but in </a:t>
            </a:r>
            <a:r>
              <a:rPr lang="tr-TR" dirty="0" err="1"/>
              <a:t>different</a:t>
            </a:r>
            <a:r>
              <a:rPr lang="tr-TR" dirty="0"/>
              <a:t> </a:t>
            </a:r>
            <a:r>
              <a:rPr lang="tr-TR" dirty="0" err="1"/>
              <a:t>forms</a:t>
            </a:r>
            <a:r>
              <a:rPr lang="tr-TR" dirty="0"/>
              <a:t>. </a:t>
            </a:r>
            <a:r>
              <a:rPr lang="tr-TR" dirty="0" err="1"/>
              <a:t>Medieval</a:t>
            </a:r>
            <a:r>
              <a:rPr lang="tr-TR" dirty="0"/>
              <a:t> </a:t>
            </a:r>
            <a:r>
              <a:rPr lang="tr-TR" dirty="0" err="1"/>
              <a:t>instruments</a:t>
            </a:r>
            <a:r>
              <a:rPr lang="tr-TR" dirty="0"/>
              <a:t> </a:t>
            </a:r>
            <a:r>
              <a:rPr lang="tr-TR" dirty="0" err="1"/>
              <a:t>included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wood</a:t>
            </a:r>
            <a:r>
              <a:rPr lang="tr-TR" dirty="0"/>
              <a:t> </a:t>
            </a:r>
            <a:r>
              <a:rPr lang="tr-TR" dirty="0" err="1"/>
              <a:t>flute</a:t>
            </a:r>
            <a:r>
              <a:rPr lang="tr-TR" dirty="0"/>
              <a:t> (</a:t>
            </a:r>
            <a:r>
              <a:rPr lang="tr-TR" dirty="0" err="1"/>
              <a:t>which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2000s is </a:t>
            </a:r>
            <a:r>
              <a:rPr lang="tr-TR" dirty="0" err="1"/>
              <a:t>made</a:t>
            </a:r>
            <a:r>
              <a:rPr lang="tr-TR" dirty="0"/>
              <a:t> of metal),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recorder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plucked</a:t>
            </a:r>
            <a:r>
              <a:rPr lang="tr-TR" dirty="0"/>
              <a:t> </a:t>
            </a:r>
            <a:r>
              <a:rPr lang="tr-TR" dirty="0" err="1"/>
              <a:t>string</a:t>
            </a:r>
            <a:r>
              <a:rPr lang="tr-TR" dirty="0"/>
              <a:t> </a:t>
            </a:r>
            <a:r>
              <a:rPr lang="tr-TR" dirty="0" err="1"/>
              <a:t>instruments</a:t>
            </a:r>
            <a:r>
              <a:rPr lang="tr-TR" dirty="0"/>
              <a:t> </a:t>
            </a:r>
            <a:r>
              <a:rPr lang="tr-TR" dirty="0" err="1"/>
              <a:t>like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lute</a:t>
            </a:r>
            <a:r>
              <a:rPr lang="tr-TR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. </a:t>
            </a:r>
            <a:r>
              <a:rPr lang="tr-TR" dirty="0" err="1"/>
              <a:t>Medieval</a:t>
            </a:r>
            <a:r>
              <a:rPr lang="tr-TR" dirty="0"/>
              <a:t> </a:t>
            </a:r>
            <a:r>
              <a:rPr lang="tr-TR" dirty="0" err="1"/>
              <a:t>instruments</a:t>
            </a:r>
            <a:r>
              <a:rPr lang="tr-TR" dirty="0"/>
              <a:t> in </a:t>
            </a:r>
            <a:r>
              <a:rPr lang="tr-TR" dirty="0" err="1"/>
              <a:t>Europe</a:t>
            </a:r>
            <a:r>
              <a:rPr lang="tr-TR" dirty="0"/>
              <a:t> had </a:t>
            </a:r>
            <a:r>
              <a:rPr lang="tr-TR" dirty="0" err="1"/>
              <a:t>most</a:t>
            </a:r>
            <a:r>
              <a:rPr lang="tr-TR" dirty="0"/>
              <a:t> </a:t>
            </a:r>
            <a:r>
              <a:rPr lang="tr-TR" dirty="0" err="1"/>
              <a:t>commonly</a:t>
            </a:r>
            <a:r>
              <a:rPr lang="tr-TR" dirty="0"/>
              <a:t> </a:t>
            </a:r>
            <a:r>
              <a:rPr lang="tr-TR" dirty="0" err="1"/>
              <a:t>been</a:t>
            </a:r>
            <a:r>
              <a:rPr lang="tr-TR" dirty="0"/>
              <a:t> </a:t>
            </a:r>
            <a:r>
              <a:rPr lang="tr-TR" dirty="0" err="1"/>
              <a:t>used</a:t>
            </a:r>
            <a:r>
              <a:rPr lang="tr-TR" dirty="0"/>
              <a:t> </a:t>
            </a:r>
            <a:r>
              <a:rPr lang="tr-TR" dirty="0" err="1"/>
              <a:t>singly</a:t>
            </a:r>
            <a:r>
              <a:rPr lang="tr-TR" dirty="0"/>
              <a:t>, </a:t>
            </a:r>
            <a:r>
              <a:rPr lang="tr-TR" dirty="0" err="1"/>
              <a:t>often</a:t>
            </a:r>
            <a:r>
              <a:rPr lang="tr-TR" dirty="0"/>
              <a:t> self </a:t>
            </a:r>
            <a:r>
              <a:rPr lang="tr-TR" dirty="0" err="1"/>
              <a:t>accompanied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a </a:t>
            </a:r>
            <a:r>
              <a:rPr lang="tr-TR" dirty="0" err="1"/>
              <a:t>drone</a:t>
            </a:r>
            <a:r>
              <a:rPr lang="tr-TR" dirty="0"/>
              <a:t> </a:t>
            </a:r>
            <a:r>
              <a:rPr lang="tr-TR" dirty="0" err="1"/>
              <a:t>note</a:t>
            </a:r>
            <a:r>
              <a:rPr lang="tr-TR" dirty="0"/>
              <a:t>,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occasionally</a:t>
            </a:r>
            <a:r>
              <a:rPr lang="tr-TR" dirty="0"/>
              <a:t> in </a:t>
            </a:r>
            <a:r>
              <a:rPr lang="tr-TR" dirty="0" err="1"/>
              <a:t>parts</a:t>
            </a:r>
            <a:r>
              <a:rPr lang="tr-TR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72000"/>
          </a:xfrm>
        </p:spPr>
        <p:txBody>
          <a:bodyPr>
            <a:normAutofit/>
          </a:bodyPr>
          <a:lstStyle/>
          <a:p>
            <a:r>
              <a:rPr lang="tr-TR" dirty="0" err="1" smtClean="0"/>
              <a:t>Polyphonic</a:t>
            </a:r>
            <a:r>
              <a:rPr lang="tr-TR" dirty="0" smtClean="0"/>
              <a:t> </a:t>
            </a:r>
            <a:r>
              <a:rPr lang="tr-TR" dirty="0" err="1"/>
              <a:t>vocal</a:t>
            </a:r>
            <a:r>
              <a:rPr lang="tr-TR" dirty="0"/>
              <a:t> </a:t>
            </a:r>
            <a:r>
              <a:rPr lang="tr-TR" dirty="0" err="1"/>
              <a:t>genres</a:t>
            </a:r>
            <a:r>
              <a:rPr lang="tr-TR" dirty="0"/>
              <a:t>, </a:t>
            </a:r>
            <a:r>
              <a:rPr lang="tr-TR" dirty="0" err="1"/>
              <a:t>which</a:t>
            </a:r>
            <a:r>
              <a:rPr lang="tr-TR" dirty="0"/>
              <a:t> </a:t>
            </a:r>
            <a:r>
              <a:rPr lang="tr-TR" dirty="0" err="1"/>
              <a:t>used</a:t>
            </a:r>
            <a:r>
              <a:rPr lang="tr-TR" dirty="0"/>
              <a:t> </a:t>
            </a:r>
            <a:r>
              <a:rPr lang="tr-TR" dirty="0" err="1"/>
              <a:t>multiple</a:t>
            </a:r>
            <a:r>
              <a:rPr lang="tr-TR" dirty="0"/>
              <a:t> </a:t>
            </a:r>
            <a:r>
              <a:rPr lang="tr-TR" dirty="0" err="1"/>
              <a:t>independent</a:t>
            </a:r>
            <a:r>
              <a:rPr lang="tr-TR" dirty="0"/>
              <a:t> </a:t>
            </a:r>
            <a:r>
              <a:rPr lang="tr-TR" dirty="0" err="1"/>
              <a:t>vocal</a:t>
            </a:r>
            <a:r>
              <a:rPr lang="tr-TR" dirty="0"/>
              <a:t> </a:t>
            </a:r>
            <a:r>
              <a:rPr lang="tr-TR" dirty="0" err="1"/>
              <a:t>melodies</a:t>
            </a:r>
            <a:r>
              <a:rPr lang="tr-TR" dirty="0"/>
              <a:t>, </a:t>
            </a:r>
            <a:r>
              <a:rPr lang="tr-TR" dirty="0" err="1"/>
              <a:t>began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develop</a:t>
            </a:r>
            <a:r>
              <a:rPr lang="tr-TR" dirty="0"/>
              <a:t> </a:t>
            </a:r>
            <a:r>
              <a:rPr lang="tr-TR" dirty="0" err="1"/>
              <a:t>during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high</a:t>
            </a:r>
            <a:r>
              <a:rPr lang="tr-TR" dirty="0"/>
              <a:t> </a:t>
            </a:r>
            <a:r>
              <a:rPr lang="tr-TR" dirty="0" err="1"/>
              <a:t>medieval</a:t>
            </a:r>
            <a:r>
              <a:rPr lang="tr-TR" dirty="0"/>
              <a:t> </a:t>
            </a:r>
            <a:r>
              <a:rPr lang="tr-TR" dirty="0" err="1"/>
              <a:t>era</a:t>
            </a:r>
            <a:r>
              <a:rPr lang="tr-TR" dirty="0"/>
              <a:t>, </a:t>
            </a:r>
            <a:r>
              <a:rPr lang="tr-TR" dirty="0" err="1"/>
              <a:t>becoming</a:t>
            </a:r>
            <a:r>
              <a:rPr lang="tr-TR" dirty="0"/>
              <a:t> </a:t>
            </a:r>
            <a:r>
              <a:rPr lang="tr-TR" dirty="0" err="1"/>
              <a:t>prevalent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later</a:t>
            </a:r>
            <a:r>
              <a:rPr lang="tr-TR" dirty="0"/>
              <a:t> 13th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early</a:t>
            </a:r>
            <a:r>
              <a:rPr lang="tr-TR" dirty="0"/>
              <a:t> </a:t>
            </a:r>
            <a:r>
              <a:rPr lang="tr-TR" dirty="0" smtClean="0"/>
              <a:t>14th.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Renaissance</a:t>
            </a:r>
            <a:r>
              <a:rPr lang="tr-TR" b="1" dirty="0"/>
              <a:t> </a:t>
            </a:r>
            <a:r>
              <a:rPr lang="tr-TR" b="1" dirty="0" err="1"/>
              <a:t>music</a:t>
            </a:r>
            <a:r>
              <a:rPr lang="tr-TR" b="1" dirty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Many</a:t>
            </a:r>
            <a:r>
              <a:rPr lang="tr-TR" dirty="0"/>
              <a:t> </a:t>
            </a:r>
            <a:r>
              <a:rPr lang="tr-TR" dirty="0" err="1"/>
              <a:t>instruments</a:t>
            </a:r>
            <a:r>
              <a:rPr lang="tr-TR" dirty="0"/>
              <a:t> </a:t>
            </a:r>
            <a:r>
              <a:rPr lang="tr-TR" dirty="0" err="1"/>
              <a:t>originated</a:t>
            </a:r>
            <a:r>
              <a:rPr lang="tr-TR" dirty="0"/>
              <a:t> </a:t>
            </a:r>
            <a:r>
              <a:rPr lang="tr-TR" dirty="0" err="1"/>
              <a:t>during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Renaissance</a:t>
            </a:r>
            <a:r>
              <a:rPr lang="tr-TR" dirty="0"/>
              <a:t>; </a:t>
            </a:r>
            <a:r>
              <a:rPr lang="tr-TR" dirty="0" err="1"/>
              <a:t>others</a:t>
            </a:r>
            <a:r>
              <a:rPr lang="tr-TR" dirty="0"/>
              <a:t> </a:t>
            </a:r>
            <a:r>
              <a:rPr lang="tr-TR" dirty="0" err="1"/>
              <a:t>were</a:t>
            </a:r>
            <a:r>
              <a:rPr lang="tr-TR" dirty="0"/>
              <a:t> </a:t>
            </a:r>
            <a:r>
              <a:rPr lang="tr-TR" dirty="0" err="1"/>
              <a:t>variations</a:t>
            </a:r>
            <a:r>
              <a:rPr lang="tr-TR" dirty="0"/>
              <a:t> of,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improvements</a:t>
            </a:r>
            <a:r>
              <a:rPr lang="tr-TR" dirty="0"/>
              <a:t> </a:t>
            </a:r>
            <a:r>
              <a:rPr lang="tr-TR" dirty="0" err="1"/>
              <a:t>upon</a:t>
            </a:r>
            <a:r>
              <a:rPr lang="tr-TR" dirty="0"/>
              <a:t>, </a:t>
            </a:r>
            <a:r>
              <a:rPr lang="tr-TR" dirty="0" err="1"/>
              <a:t>instruments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had </a:t>
            </a:r>
            <a:r>
              <a:rPr lang="tr-TR" dirty="0" err="1"/>
              <a:t>existed</a:t>
            </a:r>
            <a:r>
              <a:rPr lang="tr-TR" dirty="0"/>
              <a:t> </a:t>
            </a:r>
            <a:r>
              <a:rPr lang="tr-TR" dirty="0" err="1"/>
              <a:t>previously</a:t>
            </a:r>
            <a:r>
              <a:rPr lang="tr-TR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As in </a:t>
            </a:r>
            <a:r>
              <a:rPr lang="tr-TR" dirty="0" err="1"/>
              <a:t>the</a:t>
            </a:r>
            <a:r>
              <a:rPr lang="tr-TR" dirty="0"/>
              <a:t> modern </a:t>
            </a:r>
            <a:r>
              <a:rPr lang="tr-TR" dirty="0" err="1"/>
              <a:t>day</a:t>
            </a:r>
            <a:r>
              <a:rPr lang="tr-TR" dirty="0"/>
              <a:t>, </a:t>
            </a:r>
            <a:r>
              <a:rPr lang="tr-TR" dirty="0" err="1"/>
              <a:t>instruments</a:t>
            </a:r>
            <a:r>
              <a:rPr lang="tr-TR" dirty="0"/>
              <a:t> </a:t>
            </a:r>
            <a:r>
              <a:rPr lang="tr-TR" dirty="0" err="1"/>
              <a:t>may</a:t>
            </a:r>
            <a:r>
              <a:rPr lang="tr-TR" dirty="0"/>
              <a:t> be </a:t>
            </a:r>
            <a:r>
              <a:rPr lang="tr-TR" dirty="0" err="1"/>
              <a:t>classified</a:t>
            </a:r>
            <a:r>
              <a:rPr lang="tr-TR" dirty="0"/>
              <a:t> as </a:t>
            </a:r>
            <a:r>
              <a:rPr lang="tr-TR" dirty="0" err="1"/>
              <a:t>brass</a:t>
            </a:r>
            <a:r>
              <a:rPr lang="tr-TR" dirty="0"/>
              <a:t>, </a:t>
            </a:r>
            <a:r>
              <a:rPr lang="tr-TR" dirty="0" err="1"/>
              <a:t>strings</a:t>
            </a:r>
            <a:r>
              <a:rPr lang="tr-TR" dirty="0"/>
              <a:t>, </a:t>
            </a:r>
            <a:r>
              <a:rPr lang="tr-TR" dirty="0" err="1"/>
              <a:t>percussion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 smtClean="0"/>
              <a:t>Stringed</a:t>
            </a:r>
            <a:r>
              <a:rPr lang="tr-TR" dirty="0" smtClean="0"/>
              <a:t> </a:t>
            </a:r>
            <a:r>
              <a:rPr lang="tr-TR" dirty="0" err="1"/>
              <a:t>instruments</a:t>
            </a:r>
            <a:r>
              <a:rPr lang="tr-TR" dirty="0"/>
              <a:t> </a:t>
            </a:r>
            <a:r>
              <a:rPr lang="tr-TR" dirty="0" err="1"/>
              <a:t>included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viol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harp-</a:t>
            </a:r>
            <a:r>
              <a:rPr lang="tr-TR" dirty="0" err="1"/>
              <a:t>like</a:t>
            </a:r>
            <a:r>
              <a:rPr lang="tr-TR" dirty="0"/>
              <a:t> </a:t>
            </a:r>
            <a:r>
              <a:rPr lang="tr-TR" dirty="0" err="1"/>
              <a:t>lyre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hurdy</a:t>
            </a:r>
            <a:r>
              <a:rPr lang="tr-TR" dirty="0"/>
              <a:t>-</a:t>
            </a:r>
            <a:r>
              <a:rPr lang="tr-TR" dirty="0" err="1"/>
              <a:t>gurdy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cittern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lute</a:t>
            </a:r>
            <a:r>
              <a:rPr lang="tr-TR" dirty="0" smtClean="0"/>
              <a:t>..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.</a:t>
            </a:r>
            <a:r>
              <a:rPr lang="tr-TR" dirty="0" err="1"/>
              <a:t>Vocal</a:t>
            </a:r>
            <a:r>
              <a:rPr lang="tr-TR" dirty="0"/>
              <a:t> </a:t>
            </a:r>
            <a:r>
              <a:rPr lang="tr-TR" dirty="0" err="1"/>
              <a:t>music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Renaissance</a:t>
            </a:r>
            <a:r>
              <a:rPr lang="tr-TR" dirty="0"/>
              <a:t> is </a:t>
            </a:r>
            <a:r>
              <a:rPr lang="tr-TR" dirty="0" err="1"/>
              <a:t>noted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flourishing</a:t>
            </a:r>
            <a:r>
              <a:rPr lang="tr-TR" dirty="0"/>
              <a:t> of an </a:t>
            </a:r>
            <a:r>
              <a:rPr lang="tr-TR" dirty="0" err="1"/>
              <a:t>increasingly</a:t>
            </a:r>
            <a:r>
              <a:rPr lang="tr-TR" dirty="0"/>
              <a:t> </a:t>
            </a:r>
            <a:r>
              <a:rPr lang="tr-TR" dirty="0" err="1"/>
              <a:t>elaborate</a:t>
            </a:r>
            <a:r>
              <a:rPr lang="tr-TR" dirty="0"/>
              <a:t> </a:t>
            </a:r>
            <a:r>
              <a:rPr lang="tr-TR" dirty="0" err="1"/>
              <a:t>polyphonic</a:t>
            </a:r>
            <a:r>
              <a:rPr lang="tr-TR" dirty="0"/>
              <a:t> </a:t>
            </a:r>
            <a:r>
              <a:rPr lang="tr-TR" dirty="0" err="1"/>
              <a:t>style</a:t>
            </a:r>
            <a:r>
              <a:rPr lang="tr-TR" dirty="0" smtClean="0"/>
              <a:t>.. </a:t>
            </a:r>
            <a:r>
              <a:rPr lang="tr-TR" dirty="0" err="1"/>
              <a:t>Towards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end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period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early</a:t>
            </a:r>
            <a:r>
              <a:rPr lang="tr-TR" dirty="0"/>
              <a:t> </a:t>
            </a:r>
            <a:r>
              <a:rPr lang="tr-TR" dirty="0" err="1"/>
              <a:t>dramatic</a:t>
            </a:r>
            <a:r>
              <a:rPr lang="tr-TR" dirty="0"/>
              <a:t> </a:t>
            </a:r>
            <a:r>
              <a:rPr lang="tr-TR" dirty="0" err="1"/>
              <a:t>precursors</a:t>
            </a:r>
            <a:r>
              <a:rPr lang="tr-TR" dirty="0"/>
              <a:t> of opera </a:t>
            </a:r>
            <a:r>
              <a:rPr lang="tr-TR" dirty="0" err="1"/>
              <a:t>such</a:t>
            </a:r>
            <a:r>
              <a:rPr lang="tr-TR" dirty="0"/>
              <a:t> as </a:t>
            </a:r>
            <a:r>
              <a:rPr lang="tr-TR" dirty="0" err="1"/>
              <a:t>monody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madrigal</a:t>
            </a:r>
            <a:r>
              <a:rPr lang="tr-TR" dirty="0"/>
              <a:t> </a:t>
            </a:r>
            <a:r>
              <a:rPr lang="tr-TR" dirty="0" err="1"/>
              <a:t>comedy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intermedio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seen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/>
          </a:p>
        </p:txBody>
      </p:sp>
      <p:pic>
        <p:nvPicPr>
          <p:cNvPr id="58370" name="Picture 2" descr="ilk çağda müzik aletleri ile ilgili görsel sonuc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692696"/>
            <a:ext cx="7786742" cy="55115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Baroque</a:t>
            </a:r>
            <a:r>
              <a:rPr lang="tr-TR" b="1" dirty="0"/>
              <a:t> </a:t>
            </a:r>
            <a:r>
              <a:rPr lang="tr-TR" b="1" dirty="0" err="1"/>
              <a:t>music</a:t>
            </a:r>
            <a:r>
              <a:rPr lang="tr-TR" b="1" dirty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Baroque</a:t>
            </a:r>
            <a:r>
              <a:rPr lang="tr-TR" dirty="0"/>
              <a:t> </a:t>
            </a:r>
            <a:r>
              <a:rPr lang="tr-TR" dirty="0" err="1"/>
              <a:t>instruments</a:t>
            </a:r>
            <a:r>
              <a:rPr lang="tr-TR" dirty="0"/>
              <a:t> </a:t>
            </a:r>
            <a:r>
              <a:rPr lang="tr-TR" dirty="0" err="1"/>
              <a:t>included</a:t>
            </a:r>
            <a:r>
              <a:rPr lang="tr-TR" dirty="0"/>
              <a:t>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instruments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earlier</a:t>
            </a:r>
            <a:r>
              <a:rPr lang="tr-TR" dirty="0"/>
              <a:t> </a:t>
            </a:r>
            <a:r>
              <a:rPr lang="tr-TR" dirty="0" err="1"/>
              <a:t>periods</a:t>
            </a:r>
            <a:r>
              <a:rPr lang="tr-TR" dirty="0"/>
              <a:t> (e.g.,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hurdy</a:t>
            </a:r>
            <a:r>
              <a:rPr lang="tr-TR" dirty="0"/>
              <a:t>-</a:t>
            </a:r>
            <a:r>
              <a:rPr lang="tr-TR" dirty="0" err="1"/>
              <a:t>gurdy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recorder</a:t>
            </a:r>
            <a:r>
              <a:rPr lang="tr-TR" dirty="0"/>
              <a:t>) </a:t>
            </a:r>
            <a:r>
              <a:rPr lang="tr-TR" dirty="0" err="1"/>
              <a:t>and</a:t>
            </a:r>
            <a:r>
              <a:rPr lang="tr-TR" dirty="0"/>
              <a:t> a </a:t>
            </a:r>
            <a:r>
              <a:rPr lang="tr-TR" dirty="0" err="1"/>
              <a:t>number</a:t>
            </a:r>
            <a:r>
              <a:rPr lang="tr-TR" dirty="0"/>
              <a:t> of </a:t>
            </a:r>
            <a:r>
              <a:rPr lang="tr-TR" dirty="0" err="1"/>
              <a:t>new</a:t>
            </a:r>
            <a:r>
              <a:rPr lang="tr-TR" dirty="0"/>
              <a:t> </a:t>
            </a:r>
            <a:r>
              <a:rPr lang="tr-TR" dirty="0" err="1"/>
              <a:t>instruments</a:t>
            </a:r>
            <a:r>
              <a:rPr lang="tr-TR" dirty="0"/>
              <a:t> (e.g,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cello</a:t>
            </a:r>
            <a:r>
              <a:rPr lang="tr-TR" dirty="0"/>
              <a:t>, </a:t>
            </a:r>
            <a:r>
              <a:rPr lang="tr-TR" dirty="0" err="1"/>
              <a:t>contrabass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fortepiano</a:t>
            </a:r>
            <a:r>
              <a:rPr lang="tr-TR" dirty="0"/>
              <a:t>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1285860"/>
            <a:ext cx="7772400" cy="3143271"/>
          </a:xfrm>
        </p:spPr>
        <p:txBody>
          <a:bodyPr>
            <a:normAutofit/>
          </a:bodyPr>
          <a:lstStyle/>
          <a:p>
            <a:r>
              <a:rPr lang="tr-TR" sz="5040" b="1" dirty="0"/>
              <a:t>HISTORY OF MUSIC</a:t>
            </a:r>
            <a:endParaRPr lang="tr-TR" sz="5040" dirty="0"/>
          </a:p>
        </p:txBody>
      </p:sp>
      <p:pic>
        <p:nvPicPr>
          <p:cNvPr id="33794" name="Picture 2" descr="https://encrypted-tbn3.gstatic.com/images?q=tbn:ANd9GcQ_ds7Ri4PqbSrTRp0-Ia6wlbZG89VW3kZS4vNCg9vGPDOI65m2T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276872"/>
            <a:ext cx="8001056" cy="22860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Keyboard</a:t>
            </a:r>
            <a:r>
              <a:rPr lang="tr-TR" dirty="0" smtClean="0"/>
              <a:t> </a:t>
            </a:r>
            <a:r>
              <a:rPr lang="tr-TR" dirty="0" err="1"/>
              <a:t>instruments</a:t>
            </a:r>
            <a:r>
              <a:rPr lang="tr-TR" dirty="0"/>
              <a:t> </a:t>
            </a:r>
            <a:r>
              <a:rPr lang="tr-TR" dirty="0" err="1"/>
              <a:t>included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clavichord</a:t>
            </a:r>
            <a:r>
              <a:rPr lang="tr-TR" dirty="0"/>
              <a:t>, </a:t>
            </a:r>
            <a:r>
              <a:rPr lang="tr-TR" dirty="0" err="1"/>
              <a:t>tangent</a:t>
            </a:r>
            <a:r>
              <a:rPr lang="tr-TR" dirty="0"/>
              <a:t> </a:t>
            </a:r>
            <a:r>
              <a:rPr lang="tr-TR" dirty="0" err="1"/>
              <a:t>piano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fortepiano</a:t>
            </a:r>
            <a:r>
              <a:rPr lang="tr-TR" dirty="0"/>
              <a:t> (an </a:t>
            </a:r>
            <a:r>
              <a:rPr lang="tr-TR" dirty="0" err="1"/>
              <a:t>early</a:t>
            </a:r>
            <a:r>
              <a:rPr lang="tr-TR" dirty="0"/>
              <a:t> </a:t>
            </a:r>
            <a:r>
              <a:rPr lang="tr-TR" dirty="0" err="1"/>
              <a:t>version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piano</a:t>
            </a:r>
            <a:r>
              <a:rPr lang="tr-TR" dirty="0"/>
              <a:t>),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harpsichord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pipe</a:t>
            </a:r>
            <a:r>
              <a:rPr lang="tr-TR" dirty="0"/>
              <a:t> organ. 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59394" name="Picture 2" descr="https://s-media-cache-ak0.pinimg.com/236x/fa/58/b2/fa58b21b751189174c6960f9c8488e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692696"/>
            <a:ext cx="4248472" cy="55229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One</a:t>
            </a:r>
            <a:r>
              <a:rPr lang="tr-TR" dirty="0"/>
              <a:t> </a:t>
            </a:r>
            <a:r>
              <a:rPr lang="tr-TR" dirty="0" err="1"/>
              <a:t>major</a:t>
            </a:r>
            <a:r>
              <a:rPr lang="tr-TR" dirty="0"/>
              <a:t> </a:t>
            </a:r>
            <a:r>
              <a:rPr lang="tr-TR" dirty="0" err="1"/>
              <a:t>difference</a:t>
            </a:r>
            <a:r>
              <a:rPr lang="tr-TR" dirty="0"/>
              <a:t> </a:t>
            </a:r>
            <a:r>
              <a:rPr lang="tr-TR" dirty="0" err="1"/>
              <a:t>between</a:t>
            </a:r>
            <a:r>
              <a:rPr lang="tr-TR" dirty="0"/>
              <a:t> </a:t>
            </a:r>
            <a:r>
              <a:rPr lang="tr-TR" dirty="0" err="1"/>
              <a:t>Baroque</a:t>
            </a:r>
            <a:r>
              <a:rPr lang="tr-TR" dirty="0"/>
              <a:t> </a:t>
            </a:r>
            <a:r>
              <a:rPr lang="tr-TR" dirty="0" err="1"/>
              <a:t>music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classical</a:t>
            </a:r>
            <a:r>
              <a:rPr lang="tr-TR" dirty="0"/>
              <a:t> </a:t>
            </a:r>
            <a:r>
              <a:rPr lang="tr-TR" dirty="0" err="1"/>
              <a:t>era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followed</a:t>
            </a:r>
            <a:r>
              <a:rPr lang="tr-TR" dirty="0"/>
              <a:t> it is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types</a:t>
            </a:r>
            <a:r>
              <a:rPr lang="tr-TR" dirty="0"/>
              <a:t> of </a:t>
            </a:r>
            <a:r>
              <a:rPr lang="tr-TR" dirty="0" err="1"/>
              <a:t>instruments</a:t>
            </a:r>
            <a:r>
              <a:rPr lang="tr-TR" dirty="0"/>
              <a:t> </a:t>
            </a:r>
            <a:r>
              <a:rPr lang="tr-TR" dirty="0" err="1"/>
              <a:t>used</a:t>
            </a:r>
            <a:r>
              <a:rPr lang="tr-TR" dirty="0"/>
              <a:t> in </a:t>
            </a:r>
            <a:r>
              <a:rPr lang="tr-TR" dirty="0" err="1"/>
              <a:t>ensembles</a:t>
            </a:r>
            <a:r>
              <a:rPr lang="tr-TR" dirty="0"/>
              <a:t> </a:t>
            </a:r>
            <a:r>
              <a:rPr lang="tr-TR" dirty="0" err="1"/>
              <a:t>were</a:t>
            </a:r>
            <a:r>
              <a:rPr lang="tr-TR" dirty="0"/>
              <a:t> </a:t>
            </a:r>
            <a:r>
              <a:rPr lang="tr-TR" dirty="0" err="1"/>
              <a:t>much</a:t>
            </a:r>
            <a:r>
              <a:rPr lang="tr-TR" dirty="0"/>
              <a:t> </a:t>
            </a:r>
            <a:r>
              <a:rPr lang="tr-TR" dirty="0" err="1"/>
              <a:t>less</a:t>
            </a:r>
            <a:r>
              <a:rPr lang="tr-TR" dirty="0"/>
              <a:t> </a:t>
            </a:r>
            <a:r>
              <a:rPr lang="tr-TR" dirty="0" err="1"/>
              <a:t>standardized</a:t>
            </a:r>
            <a:r>
              <a:rPr lang="tr-TR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Vocal</a:t>
            </a:r>
            <a:r>
              <a:rPr lang="tr-TR" dirty="0" smtClean="0"/>
              <a:t> </a:t>
            </a:r>
            <a:r>
              <a:rPr lang="tr-TR" dirty="0" err="1"/>
              <a:t>developments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Baroque</a:t>
            </a:r>
            <a:r>
              <a:rPr lang="tr-TR" dirty="0"/>
              <a:t> </a:t>
            </a:r>
            <a:r>
              <a:rPr lang="tr-TR" dirty="0" err="1"/>
              <a:t>era</a:t>
            </a:r>
            <a:r>
              <a:rPr lang="tr-TR" dirty="0"/>
              <a:t> </a:t>
            </a:r>
            <a:r>
              <a:rPr lang="tr-TR" dirty="0" err="1"/>
              <a:t>included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development</a:t>
            </a:r>
            <a:r>
              <a:rPr lang="tr-TR" dirty="0"/>
              <a:t> of opera </a:t>
            </a:r>
            <a:r>
              <a:rPr lang="tr-TR" dirty="0" err="1"/>
              <a:t>types</a:t>
            </a:r>
            <a:r>
              <a:rPr lang="tr-TR" dirty="0"/>
              <a:t> </a:t>
            </a:r>
            <a:r>
              <a:rPr lang="tr-TR" dirty="0" err="1"/>
              <a:t>such</a:t>
            </a:r>
            <a:r>
              <a:rPr lang="tr-TR" dirty="0"/>
              <a:t> as opera </a:t>
            </a:r>
            <a:r>
              <a:rPr lang="tr-TR" dirty="0" err="1"/>
              <a:t>seria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opéra</a:t>
            </a:r>
            <a:r>
              <a:rPr lang="tr-TR" dirty="0"/>
              <a:t> </a:t>
            </a:r>
            <a:r>
              <a:rPr lang="tr-TR" dirty="0" err="1"/>
              <a:t>comique</a:t>
            </a:r>
            <a:r>
              <a:rPr lang="tr-TR" dirty="0"/>
              <a:t>, </a:t>
            </a:r>
            <a:r>
              <a:rPr lang="tr-TR" dirty="0" err="1"/>
              <a:t>oratorios</a:t>
            </a:r>
            <a:r>
              <a:rPr lang="tr-TR" dirty="0"/>
              <a:t>, </a:t>
            </a:r>
            <a:r>
              <a:rPr lang="tr-TR" dirty="0" err="1"/>
              <a:t>cantatas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chorale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CLASSICAL MUSIC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term</a:t>
            </a:r>
            <a:r>
              <a:rPr lang="tr-TR" dirty="0"/>
              <a:t> "</a:t>
            </a:r>
            <a:r>
              <a:rPr lang="tr-TR" dirty="0" err="1"/>
              <a:t>classical</a:t>
            </a:r>
            <a:r>
              <a:rPr lang="tr-TR" dirty="0"/>
              <a:t> </a:t>
            </a:r>
            <a:r>
              <a:rPr lang="tr-TR" dirty="0" err="1"/>
              <a:t>music</a:t>
            </a:r>
            <a:r>
              <a:rPr lang="tr-TR" dirty="0"/>
              <a:t>" has </a:t>
            </a:r>
            <a:r>
              <a:rPr lang="tr-TR" dirty="0" err="1"/>
              <a:t>two</a:t>
            </a:r>
            <a:r>
              <a:rPr lang="tr-TR" dirty="0"/>
              <a:t> </a:t>
            </a:r>
            <a:r>
              <a:rPr lang="tr-TR" dirty="0" err="1"/>
              <a:t>meanings</a:t>
            </a:r>
            <a:r>
              <a:rPr lang="tr-TR" dirty="0"/>
              <a:t>: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broader</a:t>
            </a:r>
            <a:r>
              <a:rPr lang="tr-TR" dirty="0"/>
              <a:t> </a:t>
            </a:r>
            <a:r>
              <a:rPr lang="tr-TR" dirty="0" err="1"/>
              <a:t>meaning</a:t>
            </a:r>
            <a:r>
              <a:rPr lang="tr-TR" dirty="0"/>
              <a:t> </a:t>
            </a:r>
            <a:r>
              <a:rPr lang="tr-TR" dirty="0" err="1"/>
              <a:t>includes</a:t>
            </a:r>
            <a:r>
              <a:rPr lang="tr-TR" dirty="0"/>
              <a:t> </a:t>
            </a:r>
            <a:r>
              <a:rPr lang="tr-TR" dirty="0" err="1"/>
              <a:t>all</a:t>
            </a:r>
            <a:r>
              <a:rPr lang="tr-TR" dirty="0"/>
              <a:t> Western art </a:t>
            </a:r>
            <a:r>
              <a:rPr lang="tr-TR" dirty="0" err="1"/>
              <a:t>music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Medieval</a:t>
            </a:r>
            <a:r>
              <a:rPr lang="tr-TR" dirty="0"/>
              <a:t> </a:t>
            </a:r>
            <a:r>
              <a:rPr lang="tr-TR" dirty="0" err="1"/>
              <a:t>era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2000s,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specific</a:t>
            </a:r>
            <a:r>
              <a:rPr lang="tr-TR" dirty="0"/>
              <a:t> </a:t>
            </a:r>
            <a:r>
              <a:rPr lang="tr-TR" dirty="0" err="1"/>
              <a:t>meaning</a:t>
            </a:r>
            <a:r>
              <a:rPr lang="tr-TR" dirty="0"/>
              <a:t> </a:t>
            </a:r>
            <a:r>
              <a:rPr lang="tr-TR" dirty="0" err="1"/>
              <a:t>refers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music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1750s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early</a:t>
            </a:r>
            <a:r>
              <a:rPr lang="tr-TR" dirty="0"/>
              <a:t> 1830s–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era</a:t>
            </a:r>
            <a:r>
              <a:rPr lang="tr-TR" dirty="0"/>
              <a:t> of Mozart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Haydn</a:t>
            </a:r>
            <a:r>
              <a:rPr lang="tr-TR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Classical</a:t>
            </a:r>
            <a:r>
              <a:rPr lang="tr-TR" dirty="0"/>
              <a:t> </a:t>
            </a:r>
            <a:r>
              <a:rPr lang="tr-TR" dirty="0" err="1"/>
              <a:t>era</a:t>
            </a:r>
            <a:r>
              <a:rPr lang="tr-TR" dirty="0"/>
              <a:t> </a:t>
            </a:r>
            <a:r>
              <a:rPr lang="tr-TR" dirty="0" err="1"/>
              <a:t>stringed</a:t>
            </a:r>
            <a:r>
              <a:rPr lang="tr-TR" dirty="0"/>
              <a:t> </a:t>
            </a:r>
            <a:r>
              <a:rPr lang="tr-TR" dirty="0" err="1"/>
              <a:t>instruments</a:t>
            </a:r>
            <a:r>
              <a:rPr lang="tr-TR" dirty="0"/>
              <a:t> </a:t>
            </a:r>
            <a:r>
              <a:rPr lang="tr-TR" dirty="0" err="1"/>
              <a:t>were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four</a:t>
            </a:r>
            <a:r>
              <a:rPr lang="tr-TR" dirty="0"/>
              <a:t> </a:t>
            </a:r>
            <a:r>
              <a:rPr lang="tr-TR" dirty="0" err="1"/>
              <a:t>instruments</a:t>
            </a:r>
            <a:r>
              <a:rPr lang="tr-TR" dirty="0"/>
              <a:t> </a:t>
            </a:r>
            <a:r>
              <a:rPr lang="tr-TR" dirty="0" err="1"/>
              <a:t>which</a:t>
            </a:r>
            <a:r>
              <a:rPr lang="tr-TR" dirty="0"/>
              <a:t> form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string</a:t>
            </a:r>
            <a:r>
              <a:rPr lang="tr-TR" dirty="0"/>
              <a:t> </a:t>
            </a:r>
            <a:r>
              <a:rPr lang="tr-TR" dirty="0" err="1"/>
              <a:t>section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orchestra</a:t>
            </a:r>
            <a:r>
              <a:rPr lang="tr-TR" dirty="0"/>
              <a:t>: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violin</a:t>
            </a:r>
            <a:r>
              <a:rPr lang="tr-TR" dirty="0"/>
              <a:t>, </a:t>
            </a:r>
            <a:r>
              <a:rPr lang="tr-TR" dirty="0" err="1"/>
              <a:t>viola</a:t>
            </a:r>
            <a:r>
              <a:rPr lang="tr-TR" dirty="0"/>
              <a:t>, </a:t>
            </a:r>
            <a:r>
              <a:rPr lang="tr-TR" dirty="0" err="1"/>
              <a:t>cello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contrabass</a:t>
            </a:r>
            <a:r>
              <a:rPr lang="tr-TR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Brass</a:t>
            </a:r>
            <a:r>
              <a:rPr lang="tr-TR" dirty="0"/>
              <a:t> </a:t>
            </a:r>
            <a:r>
              <a:rPr lang="tr-TR" dirty="0" err="1"/>
              <a:t>instruments</a:t>
            </a:r>
            <a:r>
              <a:rPr lang="tr-TR" dirty="0"/>
              <a:t> </a:t>
            </a:r>
            <a:r>
              <a:rPr lang="tr-TR" dirty="0" err="1"/>
              <a:t>included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buccin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ophicleide</a:t>
            </a:r>
            <a:r>
              <a:rPr lang="tr-TR" dirty="0"/>
              <a:t> (a </a:t>
            </a:r>
            <a:r>
              <a:rPr lang="tr-TR" dirty="0" err="1"/>
              <a:t>serpent</a:t>
            </a:r>
            <a:r>
              <a:rPr lang="tr-TR" dirty="0"/>
              <a:t> </a:t>
            </a:r>
            <a:r>
              <a:rPr lang="tr-TR" dirty="0" err="1"/>
              <a:t>replacement</a:t>
            </a:r>
            <a:r>
              <a:rPr lang="tr-TR" dirty="0"/>
              <a:t> </a:t>
            </a:r>
            <a:r>
              <a:rPr lang="tr-TR" dirty="0" err="1"/>
              <a:t>which</a:t>
            </a:r>
            <a:r>
              <a:rPr lang="tr-TR" dirty="0"/>
              <a:t> </a:t>
            </a:r>
            <a:r>
              <a:rPr lang="tr-TR" dirty="0" err="1"/>
              <a:t>was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precursor</a:t>
            </a:r>
            <a:r>
              <a:rPr lang="tr-TR" dirty="0"/>
              <a:t> of tuba)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 smtClean="0"/>
              <a:t>natural</a:t>
            </a:r>
            <a:r>
              <a:rPr lang="tr-TR" dirty="0" smtClean="0"/>
              <a:t>.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72706" name="Picture 2" descr="mozart ile ilgili görsel sonuc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64196" y="404664"/>
            <a:ext cx="5300092" cy="60247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composer's</a:t>
            </a:r>
            <a:r>
              <a:rPr lang="tr-TR" dirty="0"/>
              <a:t> </a:t>
            </a:r>
            <a:r>
              <a:rPr lang="tr-TR" dirty="0" err="1"/>
              <a:t>instrumentation</a:t>
            </a:r>
            <a:r>
              <a:rPr lang="tr-TR" dirty="0"/>
              <a:t> </a:t>
            </a:r>
            <a:r>
              <a:rPr lang="tr-TR" dirty="0" err="1"/>
              <a:t>usually</a:t>
            </a:r>
            <a:r>
              <a:rPr lang="tr-TR" dirty="0"/>
              <a:t> </a:t>
            </a:r>
            <a:r>
              <a:rPr lang="tr-TR" dirty="0" err="1"/>
              <a:t>included</a:t>
            </a:r>
            <a:r>
              <a:rPr lang="tr-TR" dirty="0"/>
              <a:t> </a:t>
            </a:r>
            <a:r>
              <a:rPr lang="tr-TR" dirty="0" err="1"/>
              <a:t>paired</a:t>
            </a:r>
            <a:r>
              <a:rPr lang="tr-TR" dirty="0"/>
              <a:t> </a:t>
            </a:r>
            <a:r>
              <a:rPr lang="tr-TR" dirty="0" err="1"/>
              <a:t>flutes</a:t>
            </a:r>
            <a:r>
              <a:rPr lang="tr-TR" dirty="0"/>
              <a:t>, </a:t>
            </a:r>
            <a:r>
              <a:rPr lang="tr-TR" dirty="0" err="1"/>
              <a:t>oboes</a:t>
            </a:r>
            <a:r>
              <a:rPr lang="tr-TR" dirty="0"/>
              <a:t>, </a:t>
            </a:r>
            <a:r>
              <a:rPr lang="tr-TR" dirty="0" err="1"/>
              <a:t>clarinets</a:t>
            </a:r>
            <a:r>
              <a:rPr lang="tr-TR" dirty="0"/>
              <a:t>, </a:t>
            </a:r>
            <a:r>
              <a:rPr lang="tr-TR" dirty="0" err="1"/>
              <a:t>bassoons</a:t>
            </a:r>
            <a:r>
              <a:rPr lang="tr-TR" dirty="0"/>
              <a:t>, </a:t>
            </a:r>
            <a:r>
              <a:rPr lang="tr-TR" dirty="0" err="1"/>
              <a:t>horns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trumpets</a:t>
            </a:r>
            <a:r>
              <a:rPr lang="tr-TR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. </a:t>
            </a:r>
            <a:r>
              <a:rPr lang="tr-TR" dirty="0" err="1"/>
              <a:t>Piccolo</a:t>
            </a:r>
            <a:r>
              <a:rPr lang="tr-TR" dirty="0"/>
              <a:t>, </a:t>
            </a:r>
            <a:r>
              <a:rPr lang="tr-TR" dirty="0" err="1"/>
              <a:t>contrabassoon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trombones</a:t>
            </a:r>
            <a:r>
              <a:rPr lang="tr-TR" dirty="0"/>
              <a:t> </a:t>
            </a:r>
            <a:r>
              <a:rPr lang="tr-TR" dirty="0" err="1"/>
              <a:t>add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triumphal</a:t>
            </a:r>
            <a:r>
              <a:rPr lang="tr-TR" dirty="0"/>
              <a:t> finale of his </a:t>
            </a:r>
            <a:r>
              <a:rPr lang="tr-TR" dirty="0" err="1"/>
              <a:t>Symphony</a:t>
            </a:r>
            <a:r>
              <a:rPr lang="tr-TR" dirty="0"/>
              <a:t> No. 5. A </a:t>
            </a:r>
            <a:r>
              <a:rPr lang="tr-TR" dirty="0" err="1"/>
              <a:t>piccolo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a </a:t>
            </a:r>
            <a:r>
              <a:rPr lang="tr-TR" dirty="0" err="1"/>
              <a:t>pair</a:t>
            </a:r>
            <a:r>
              <a:rPr lang="tr-TR" dirty="0"/>
              <a:t> of </a:t>
            </a:r>
            <a:r>
              <a:rPr lang="tr-TR" dirty="0" err="1"/>
              <a:t>trombones</a:t>
            </a:r>
            <a:r>
              <a:rPr lang="tr-TR" dirty="0"/>
              <a:t> </a:t>
            </a:r>
            <a:r>
              <a:rPr lang="tr-TR" dirty="0" err="1"/>
              <a:t>help</a:t>
            </a:r>
            <a:r>
              <a:rPr lang="tr-TR" dirty="0"/>
              <a:t> deliver "</a:t>
            </a:r>
            <a:r>
              <a:rPr lang="tr-TR" dirty="0" err="1"/>
              <a:t>storm</a:t>
            </a:r>
            <a:r>
              <a:rPr lang="tr-TR" dirty="0"/>
              <a:t>" </a:t>
            </a:r>
            <a:r>
              <a:rPr lang="tr-TR" dirty="0" err="1"/>
              <a:t>and</a:t>
            </a:r>
            <a:r>
              <a:rPr lang="tr-TR" dirty="0"/>
              <a:t> "</a:t>
            </a:r>
            <a:r>
              <a:rPr lang="tr-TR" dirty="0" err="1"/>
              <a:t>sunshine</a:t>
            </a:r>
            <a:r>
              <a:rPr lang="tr-TR" dirty="0"/>
              <a:t>"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Sixth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major</a:t>
            </a:r>
            <a:r>
              <a:rPr lang="tr-TR" dirty="0"/>
              <a:t> time </a:t>
            </a:r>
            <a:r>
              <a:rPr lang="tr-TR" dirty="0" err="1"/>
              <a:t>divisions</a:t>
            </a:r>
            <a:r>
              <a:rPr lang="tr-TR" dirty="0"/>
              <a:t> of </a:t>
            </a:r>
            <a:r>
              <a:rPr lang="tr-TR" dirty="0" err="1"/>
              <a:t>classical</a:t>
            </a:r>
            <a:r>
              <a:rPr lang="tr-TR" dirty="0"/>
              <a:t> </a:t>
            </a:r>
            <a:r>
              <a:rPr lang="tr-TR" dirty="0" err="1"/>
              <a:t>music</a:t>
            </a:r>
            <a:r>
              <a:rPr lang="tr-TR" dirty="0"/>
              <a:t> </a:t>
            </a:r>
            <a:r>
              <a:rPr lang="tr-TR" dirty="0" err="1"/>
              <a:t>up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1900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early</a:t>
            </a:r>
            <a:r>
              <a:rPr lang="tr-TR" dirty="0"/>
              <a:t> </a:t>
            </a:r>
            <a:r>
              <a:rPr lang="tr-TR" dirty="0" err="1"/>
              <a:t>music</a:t>
            </a:r>
            <a:r>
              <a:rPr lang="tr-TR" dirty="0"/>
              <a:t> </a:t>
            </a:r>
            <a:r>
              <a:rPr lang="tr-TR" dirty="0" err="1"/>
              <a:t>period</a:t>
            </a:r>
            <a:r>
              <a:rPr lang="tr-TR" dirty="0"/>
              <a:t>, </a:t>
            </a:r>
            <a:r>
              <a:rPr lang="tr-TR" dirty="0" err="1"/>
              <a:t>which</a:t>
            </a:r>
            <a:r>
              <a:rPr lang="tr-TR" dirty="0"/>
              <a:t> </a:t>
            </a:r>
            <a:r>
              <a:rPr lang="tr-TR" dirty="0" err="1"/>
              <a:t>includes</a:t>
            </a:r>
            <a:r>
              <a:rPr lang="tr-TR" dirty="0"/>
              <a:t> </a:t>
            </a:r>
            <a:r>
              <a:rPr lang="tr-TR" dirty="0" err="1"/>
              <a:t>Medieval</a:t>
            </a:r>
            <a:r>
              <a:rPr lang="tr-TR" dirty="0"/>
              <a:t> (500–1400)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Renaissance</a:t>
            </a:r>
            <a:r>
              <a:rPr lang="tr-TR" dirty="0"/>
              <a:t> (1400–1600) </a:t>
            </a:r>
            <a:r>
              <a:rPr lang="tr-TR" dirty="0" err="1"/>
              <a:t>eras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Common</a:t>
            </a:r>
            <a:r>
              <a:rPr lang="tr-TR" dirty="0"/>
              <a:t> </a:t>
            </a:r>
            <a:r>
              <a:rPr lang="tr-TR" dirty="0" err="1"/>
              <a:t>practice</a:t>
            </a:r>
            <a:r>
              <a:rPr lang="tr-TR" dirty="0"/>
              <a:t> </a:t>
            </a:r>
            <a:r>
              <a:rPr lang="tr-TR" dirty="0" err="1"/>
              <a:t>period</a:t>
            </a:r>
            <a:r>
              <a:rPr lang="tr-TR" dirty="0"/>
              <a:t>, </a:t>
            </a:r>
            <a:r>
              <a:rPr lang="tr-TR" dirty="0" err="1"/>
              <a:t>which</a:t>
            </a:r>
            <a:r>
              <a:rPr lang="tr-TR" dirty="0"/>
              <a:t> </a:t>
            </a:r>
            <a:r>
              <a:rPr lang="tr-TR" dirty="0" err="1"/>
              <a:t>includes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Baroque</a:t>
            </a:r>
            <a:r>
              <a:rPr lang="tr-TR" dirty="0"/>
              <a:t> (1600–1750), </a:t>
            </a:r>
            <a:r>
              <a:rPr lang="tr-TR" dirty="0" err="1"/>
              <a:t>Classical</a:t>
            </a:r>
            <a:r>
              <a:rPr lang="tr-TR" dirty="0"/>
              <a:t> (1750–1830)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Romantic</a:t>
            </a:r>
            <a:r>
              <a:rPr lang="tr-TR" dirty="0"/>
              <a:t> (1804–1910) </a:t>
            </a:r>
            <a:r>
              <a:rPr lang="tr-TR" dirty="0" err="1"/>
              <a:t>eras</a:t>
            </a:r>
            <a:r>
              <a:rPr lang="tr-TR" dirty="0"/>
              <a:t>. Since 1900, </a:t>
            </a:r>
            <a:r>
              <a:rPr lang="tr-TR" dirty="0" err="1"/>
              <a:t>classical</a:t>
            </a:r>
            <a:r>
              <a:rPr lang="tr-TR" dirty="0"/>
              <a:t> </a:t>
            </a:r>
            <a:r>
              <a:rPr lang="tr-TR" dirty="0" err="1"/>
              <a:t>periods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been</a:t>
            </a:r>
            <a:r>
              <a:rPr lang="tr-TR" dirty="0"/>
              <a:t> </a:t>
            </a:r>
            <a:r>
              <a:rPr lang="tr-TR" dirty="0" err="1"/>
              <a:t>reckoned</a:t>
            </a:r>
            <a:r>
              <a:rPr lang="tr-TR" dirty="0"/>
              <a:t> </a:t>
            </a:r>
            <a:r>
              <a:rPr lang="tr-TR" dirty="0" err="1"/>
              <a:t>more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calendar</a:t>
            </a:r>
            <a:r>
              <a:rPr lang="tr-TR" dirty="0"/>
              <a:t> </a:t>
            </a:r>
            <a:r>
              <a:rPr lang="tr-TR" dirty="0" err="1"/>
              <a:t>century</a:t>
            </a:r>
            <a:r>
              <a:rPr lang="tr-TR" dirty="0"/>
              <a:t> </a:t>
            </a:r>
            <a:r>
              <a:rPr lang="tr-TR" dirty="0" err="1"/>
              <a:t>than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particular</a:t>
            </a:r>
            <a:r>
              <a:rPr lang="tr-TR" dirty="0"/>
              <a:t> </a:t>
            </a:r>
            <a:r>
              <a:rPr lang="tr-TR" dirty="0" err="1"/>
              <a:t>stylistic</a:t>
            </a:r>
            <a:r>
              <a:rPr lang="tr-TR" dirty="0"/>
              <a:t> </a:t>
            </a:r>
            <a:r>
              <a:rPr lang="tr-TR" dirty="0" err="1"/>
              <a:t>movements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become</a:t>
            </a:r>
            <a:r>
              <a:rPr lang="tr-TR" dirty="0"/>
              <a:t> </a:t>
            </a:r>
            <a:r>
              <a:rPr lang="tr-TR" dirty="0" err="1"/>
              <a:t>fragmented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difficult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define.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/>
              <a:t>several</a:t>
            </a:r>
            <a:r>
              <a:rPr lang="tr-TR" dirty="0"/>
              <a:t> </a:t>
            </a:r>
            <a:r>
              <a:rPr lang="tr-TR" dirty="0" err="1"/>
              <a:t>decades</a:t>
            </a:r>
            <a:r>
              <a:rPr lang="tr-TR" dirty="0"/>
              <a:t> </a:t>
            </a:r>
            <a:r>
              <a:rPr lang="tr-TR" dirty="0" err="1"/>
              <a:t>after</a:t>
            </a:r>
            <a:r>
              <a:rPr lang="tr-TR" dirty="0"/>
              <a:t> he </a:t>
            </a:r>
            <a:r>
              <a:rPr lang="tr-TR" dirty="0" err="1"/>
              <a:t>died</a:t>
            </a:r>
            <a:r>
              <a:rPr lang="tr-TR" dirty="0"/>
              <a:t>, </a:t>
            </a:r>
            <a:r>
              <a:rPr lang="tr-TR" dirty="0" err="1"/>
              <a:t>symphonic</a:t>
            </a:r>
            <a:r>
              <a:rPr lang="tr-TR" dirty="0"/>
              <a:t> </a:t>
            </a:r>
            <a:r>
              <a:rPr lang="tr-TR" dirty="0" err="1"/>
              <a:t>instrumentation</a:t>
            </a:r>
            <a:r>
              <a:rPr lang="tr-TR" dirty="0"/>
              <a:t> </a:t>
            </a:r>
            <a:r>
              <a:rPr lang="tr-TR" dirty="0" err="1"/>
              <a:t>was</a:t>
            </a:r>
            <a:r>
              <a:rPr lang="tr-TR" dirty="0"/>
              <a:t> </a:t>
            </a:r>
            <a:r>
              <a:rPr lang="tr-TR" dirty="0" err="1"/>
              <a:t>faithful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Beethoven's</a:t>
            </a:r>
            <a:r>
              <a:rPr lang="tr-TR" dirty="0"/>
              <a:t> </a:t>
            </a:r>
            <a:r>
              <a:rPr lang="tr-TR" dirty="0" err="1"/>
              <a:t>well</a:t>
            </a:r>
            <a:r>
              <a:rPr lang="tr-TR" dirty="0"/>
              <a:t>-</a:t>
            </a:r>
            <a:r>
              <a:rPr lang="tr-TR" dirty="0" err="1"/>
              <a:t>established</a:t>
            </a:r>
            <a:r>
              <a:rPr lang="tr-TR" dirty="0"/>
              <a:t> model,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few</a:t>
            </a:r>
            <a:r>
              <a:rPr lang="tr-TR" dirty="0"/>
              <a:t> </a:t>
            </a:r>
            <a:r>
              <a:rPr lang="tr-TR" dirty="0" err="1"/>
              <a:t>exceptions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73730" name="Picture 2" descr="http://galeri.uludagsozluk.com/41/niccolo-paganini_3144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570910"/>
            <a:ext cx="7715304" cy="58824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Romantic</a:t>
            </a:r>
            <a:r>
              <a:rPr lang="tr-TR" b="1" dirty="0"/>
              <a:t> </a:t>
            </a:r>
            <a:r>
              <a:rPr lang="tr-TR" b="1" dirty="0" err="1"/>
              <a:t>music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Romantic</a:t>
            </a:r>
            <a:r>
              <a:rPr lang="tr-TR" dirty="0"/>
              <a:t> </a:t>
            </a:r>
            <a:r>
              <a:rPr lang="tr-TR" dirty="0" err="1"/>
              <a:t>era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modern </a:t>
            </a:r>
            <a:r>
              <a:rPr lang="tr-TR" dirty="0" err="1"/>
              <a:t>piano</a:t>
            </a:r>
            <a:r>
              <a:rPr lang="tr-TR" dirty="0"/>
              <a:t>, </a:t>
            </a:r>
            <a:r>
              <a:rPr lang="tr-TR" dirty="0" err="1"/>
              <a:t>with</a:t>
            </a:r>
            <a:r>
              <a:rPr lang="tr-TR" dirty="0"/>
              <a:t> a </a:t>
            </a:r>
            <a:r>
              <a:rPr lang="tr-TR" dirty="0" err="1"/>
              <a:t>more</a:t>
            </a:r>
            <a:r>
              <a:rPr lang="tr-TR" dirty="0"/>
              <a:t> </a:t>
            </a:r>
            <a:r>
              <a:rPr lang="tr-TR" dirty="0" err="1"/>
              <a:t>powerful</a:t>
            </a:r>
            <a:r>
              <a:rPr lang="tr-TR" dirty="0"/>
              <a:t>, </a:t>
            </a:r>
            <a:r>
              <a:rPr lang="tr-TR" dirty="0" err="1"/>
              <a:t>sustained</a:t>
            </a:r>
            <a:r>
              <a:rPr lang="tr-TR" dirty="0"/>
              <a:t> </a:t>
            </a:r>
            <a:r>
              <a:rPr lang="tr-TR" dirty="0" err="1"/>
              <a:t>tone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a </a:t>
            </a:r>
            <a:r>
              <a:rPr lang="tr-TR" dirty="0" err="1"/>
              <a:t>wider</a:t>
            </a:r>
            <a:r>
              <a:rPr lang="tr-TR" dirty="0"/>
              <a:t> </a:t>
            </a:r>
            <a:r>
              <a:rPr lang="tr-TR" dirty="0" err="1"/>
              <a:t>range</a:t>
            </a:r>
            <a:r>
              <a:rPr lang="tr-TR" dirty="0"/>
              <a:t> </a:t>
            </a:r>
            <a:r>
              <a:rPr lang="tr-TR" dirty="0" err="1"/>
              <a:t>took</a:t>
            </a:r>
            <a:r>
              <a:rPr lang="tr-TR" dirty="0"/>
              <a:t> </a:t>
            </a:r>
            <a:r>
              <a:rPr lang="tr-TR" dirty="0" err="1"/>
              <a:t>over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more</a:t>
            </a:r>
            <a:r>
              <a:rPr lang="tr-TR" dirty="0"/>
              <a:t> </a:t>
            </a:r>
            <a:r>
              <a:rPr lang="tr-TR" dirty="0" err="1"/>
              <a:t>delicate</a:t>
            </a:r>
            <a:r>
              <a:rPr lang="tr-TR" dirty="0"/>
              <a:t>-</a:t>
            </a:r>
            <a:r>
              <a:rPr lang="tr-TR" dirty="0" err="1"/>
              <a:t>sounding</a:t>
            </a:r>
            <a:r>
              <a:rPr lang="tr-TR" dirty="0"/>
              <a:t> </a:t>
            </a:r>
            <a:r>
              <a:rPr lang="tr-TR" dirty="0" err="1"/>
              <a:t>fortepiano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/>
              <a:t>Saxophones</a:t>
            </a:r>
            <a:r>
              <a:rPr lang="tr-TR" dirty="0"/>
              <a:t> </a:t>
            </a:r>
            <a:r>
              <a:rPr lang="tr-TR" dirty="0" err="1"/>
              <a:t>appear</a:t>
            </a:r>
            <a:r>
              <a:rPr lang="tr-TR" dirty="0"/>
              <a:t> in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scores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late</a:t>
            </a:r>
            <a:r>
              <a:rPr lang="tr-TR" dirty="0"/>
              <a:t> 19th </a:t>
            </a:r>
            <a:r>
              <a:rPr lang="tr-TR" dirty="0" err="1"/>
              <a:t>century</a:t>
            </a:r>
            <a:r>
              <a:rPr lang="tr-TR" dirty="0"/>
              <a:t> </a:t>
            </a:r>
            <a:r>
              <a:rPr lang="tr-TR" dirty="0" err="1"/>
              <a:t>onwards</a:t>
            </a:r>
            <a:r>
              <a:rPr lang="tr-TR" dirty="0"/>
              <a:t>. </a:t>
            </a:r>
            <a:r>
              <a:rPr lang="tr-TR" dirty="0" err="1"/>
              <a:t>While</a:t>
            </a:r>
            <a:r>
              <a:rPr lang="tr-TR" dirty="0"/>
              <a:t> </a:t>
            </a:r>
            <a:r>
              <a:rPr lang="tr-TR" dirty="0" err="1"/>
              <a:t>appearing</a:t>
            </a:r>
            <a:r>
              <a:rPr lang="tr-TR" dirty="0"/>
              <a:t> </a:t>
            </a:r>
            <a:r>
              <a:rPr lang="tr-TR" dirty="0" err="1"/>
              <a:t>only</a:t>
            </a:r>
            <a:r>
              <a:rPr lang="tr-TR" dirty="0"/>
              <a:t> as </a:t>
            </a:r>
            <a:r>
              <a:rPr lang="tr-TR" dirty="0" err="1"/>
              <a:t>featured</a:t>
            </a:r>
            <a:r>
              <a:rPr lang="tr-TR" dirty="0"/>
              <a:t> solo </a:t>
            </a:r>
            <a:r>
              <a:rPr lang="tr-TR" dirty="0" err="1"/>
              <a:t>instruments</a:t>
            </a:r>
            <a:r>
              <a:rPr lang="tr-TR" dirty="0"/>
              <a:t> in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works</a:t>
            </a:r>
            <a:r>
              <a:rPr lang="tr-TR" dirty="0"/>
              <a:t>,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example</a:t>
            </a:r>
            <a:r>
              <a:rPr lang="tr-TR" dirty="0"/>
              <a:t> </a:t>
            </a:r>
            <a:r>
              <a:rPr lang="tr-TR" dirty="0" err="1"/>
              <a:t>Maurice</a:t>
            </a:r>
            <a:r>
              <a:rPr lang="tr-TR" dirty="0"/>
              <a:t> </a:t>
            </a:r>
            <a:r>
              <a:rPr lang="tr-TR" dirty="0" err="1"/>
              <a:t>Ravel's</a:t>
            </a:r>
            <a:r>
              <a:rPr lang="tr-TR" dirty="0"/>
              <a:t> </a:t>
            </a:r>
            <a:r>
              <a:rPr lang="tr-TR" dirty="0" err="1"/>
              <a:t>orchestration</a:t>
            </a:r>
            <a:r>
              <a:rPr lang="tr-TR" dirty="0"/>
              <a:t> of </a:t>
            </a:r>
            <a:r>
              <a:rPr lang="tr-TR" dirty="0" err="1"/>
              <a:t>Modest</a:t>
            </a:r>
            <a:r>
              <a:rPr lang="tr-TR" dirty="0"/>
              <a:t> </a:t>
            </a:r>
            <a:r>
              <a:rPr lang="tr-TR" dirty="0" err="1"/>
              <a:t>Mussorgsky's</a:t>
            </a:r>
            <a:r>
              <a:rPr lang="tr-TR" dirty="0"/>
              <a:t> </a:t>
            </a:r>
            <a:r>
              <a:rPr lang="tr-TR" dirty="0" err="1"/>
              <a:t>Pictures</a:t>
            </a:r>
            <a:r>
              <a:rPr lang="tr-TR" dirty="0"/>
              <a:t> at an </a:t>
            </a:r>
            <a:r>
              <a:rPr lang="tr-TR" dirty="0" err="1"/>
              <a:t>Exhibition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Sergei</a:t>
            </a:r>
            <a:r>
              <a:rPr lang="tr-TR" dirty="0"/>
              <a:t> </a:t>
            </a:r>
            <a:r>
              <a:rPr lang="tr-TR" dirty="0" err="1"/>
              <a:t>Rachmaninoff's</a:t>
            </a:r>
            <a:r>
              <a:rPr lang="tr-TR" dirty="0"/>
              <a:t> </a:t>
            </a:r>
            <a:r>
              <a:rPr lang="tr-TR" dirty="0" err="1"/>
              <a:t>Symphonic</a:t>
            </a:r>
            <a:r>
              <a:rPr lang="tr-TR" dirty="0"/>
              <a:t> </a:t>
            </a:r>
            <a:r>
              <a:rPr lang="tr-TR" dirty="0" err="1"/>
              <a:t>Dances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saxophone</a:t>
            </a:r>
            <a:r>
              <a:rPr lang="tr-TR" dirty="0"/>
              <a:t> is </a:t>
            </a:r>
            <a:r>
              <a:rPr lang="tr-TR" dirty="0" err="1"/>
              <a:t>included</a:t>
            </a:r>
            <a:r>
              <a:rPr lang="tr-TR" dirty="0"/>
              <a:t> in </a:t>
            </a:r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works</a:t>
            </a:r>
            <a:r>
              <a:rPr lang="tr-TR" dirty="0"/>
              <a:t>, </a:t>
            </a:r>
            <a:r>
              <a:rPr lang="tr-TR" dirty="0" err="1"/>
              <a:t>such</a:t>
            </a:r>
            <a:r>
              <a:rPr lang="tr-TR" dirty="0"/>
              <a:t> as </a:t>
            </a:r>
            <a:r>
              <a:rPr lang="tr-TR" dirty="0" err="1"/>
              <a:t>Ravel's</a:t>
            </a:r>
            <a:r>
              <a:rPr lang="tr-TR" dirty="0"/>
              <a:t> </a:t>
            </a:r>
            <a:r>
              <a:rPr lang="tr-TR" dirty="0" err="1"/>
              <a:t>Boléro</a:t>
            </a:r>
            <a:r>
              <a:rPr lang="tr-TR" dirty="0"/>
              <a:t>, </a:t>
            </a:r>
            <a:r>
              <a:rPr lang="tr-TR" dirty="0" err="1"/>
              <a:t>Sergei</a:t>
            </a:r>
            <a:r>
              <a:rPr lang="tr-TR" dirty="0"/>
              <a:t> </a:t>
            </a:r>
            <a:r>
              <a:rPr lang="tr-TR" dirty="0" err="1"/>
              <a:t>Prokofiev's</a:t>
            </a:r>
            <a:r>
              <a:rPr lang="tr-TR" dirty="0"/>
              <a:t> Romeo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Juliet</a:t>
            </a:r>
            <a:r>
              <a:rPr lang="tr-TR" dirty="0"/>
              <a:t> </a:t>
            </a:r>
            <a:r>
              <a:rPr lang="tr-TR" dirty="0" err="1"/>
              <a:t>Suites</a:t>
            </a:r>
            <a:r>
              <a:rPr lang="tr-TR" dirty="0"/>
              <a:t> 1 </a:t>
            </a:r>
            <a:r>
              <a:rPr lang="tr-TR" dirty="0" err="1"/>
              <a:t>and</a:t>
            </a:r>
            <a:r>
              <a:rPr lang="tr-TR" dirty="0"/>
              <a:t> 2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many</a:t>
            </a:r>
            <a:r>
              <a:rPr lang="tr-TR" dirty="0"/>
              <a:t> </a:t>
            </a:r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works</a:t>
            </a:r>
            <a:r>
              <a:rPr lang="tr-TR" dirty="0"/>
              <a:t> as a </a:t>
            </a:r>
            <a:r>
              <a:rPr lang="tr-TR" dirty="0" err="1"/>
              <a:t>member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orchestral</a:t>
            </a:r>
            <a:r>
              <a:rPr lang="tr-TR" dirty="0"/>
              <a:t> </a:t>
            </a:r>
            <a:r>
              <a:rPr lang="tr-TR" dirty="0" err="1"/>
              <a:t>ensemble</a:t>
            </a:r>
            <a:r>
              <a:rPr lang="tr-TR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euphonium</a:t>
            </a:r>
            <a:r>
              <a:rPr lang="tr-TR" dirty="0"/>
              <a:t> is </a:t>
            </a:r>
            <a:r>
              <a:rPr lang="tr-TR" dirty="0" err="1"/>
              <a:t>featured</a:t>
            </a:r>
            <a:r>
              <a:rPr lang="tr-TR" dirty="0"/>
              <a:t> in a </a:t>
            </a:r>
            <a:r>
              <a:rPr lang="tr-TR" dirty="0" err="1"/>
              <a:t>few</a:t>
            </a:r>
            <a:r>
              <a:rPr lang="tr-TR" dirty="0"/>
              <a:t> </a:t>
            </a:r>
            <a:r>
              <a:rPr lang="tr-TR" dirty="0" err="1"/>
              <a:t>late</a:t>
            </a:r>
            <a:r>
              <a:rPr lang="tr-TR" dirty="0"/>
              <a:t> </a:t>
            </a:r>
            <a:r>
              <a:rPr lang="tr-TR" dirty="0" err="1"/>
              <a:t>Romantic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20th-</a:t>
            </a:r>
            <a:r>
              <a:rPr lang="tr-TR" dirty="0" err="1"/>
              <a:t>century</a:t>
            </a:r>
            <a:r>
              <a:rPr lang="tr-TR" dirty="0"/>
              <a:t> </a:t>
            </a:r>
            <a:r>
              <a:rPr lang="tr-TR" dirty="0" err="1"/>
              <a:t>works</a:t>
            </a:r>
            <a:r>
              <a:rPr lang="tr-TR" dirty="0"/>
              <a:t>, </a:t>
            </a:r>
            <a:r>
              <a:rPr lang="tr-TR" dirty="0" err="1"/>
              <a:t>usually</a:t>
            </a:r>
            <a:r>
              <a:rPr lang="tr-TR" dirty="0"/>
              <a:t> </a:t>
            </a:r>
            <a:r>
              <a:rPr lang="tr-TR" dirty="0" err="1"/>
              <a:t>playing</a:t>
            </a:r>
            <a:r>
              <a:rPr lang="tr-TR" dirty="0"/>
              <a:t> </a:t>
            </a:r>
            <a:r>
              <a:rPr lang="tr-TR" dirty="0" err="1"/>
              <a:t>parts</a:t>
            </a:r>
            <a:r>
              <a:rPr lang="tr-TR" dirty="0"/>
              <a:t> </a:t>
            </a:r>
            <a:r>
              <a:rPr lang="tr-TR" dirty="0" err="1"/>
              <a:t>marked</a:t>
            </a:r>
            <a:r>
              <a:rPr lang="tr-TR" dirty="0"/>
              <a:t> "tenor tuba", </a:t>
            </a:r>
            <a:r>
              <a:rPr lang="tr-TR" dirty="0" err="1"/>
              <a:t>including</a:t>
            </a:r>
            <a:r>
              <a:rPr lang="tr-TR" dirty="0"/>
              <a:t> </a:t>
            </a:r>
            <a:r>
              <a:rPr lang="tr-TR" dirty="0" err="1"/>
              <a:t>Gustav</a:t>
            </a:r>
            <a:r>
              <a:rPr lang="tr-TR" dirty="0"/>
              <a:t> </a:t>
            </a:r>
            <a:r>
              <a:rPr lang="tr-TR" dirty="0" err="1"/>
              <a:t>Holst's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Planets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Richard </a:t>
            </a:r>
            <a:r>
              <a:rPr lang="tr-TR" dirty="0" err="1"/>
              <a:t>Strauss's</a:t>
            </a:r>
            <a:r>
              <a:rPr lang="tr-TR" dirty="0"/>
              <a:t> </a:t>
            </a:r>
            <a:r>
              <a:rPr lang="tr-TR" dirty="0" err="1"/>
              <a:t>Ein</a:t>
            </a:r>
            <a:r>
              <a:rPr lang="tr-TR" dirty="0"/>
              <a:t> </a:t>
            </a:r>
            <a:r>
              <a:rPr lang="tr-TR" dirty="0" err="1"/>
              <a:t>Heldenleben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MODERN ERA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Electric</a:t>
            </a:r>
            <a:r>
              <a:rPr lang="tr-TR" dirty="0"/>
              <a:t> </a:t>
            </a:r>
            <a:r>
              <a:rPr lang="tr-TR" dirty="0" err="1"/>
              <a:t>instruments</a:t>
            </a:r>
            <a:r>
              <a:rPr lang="tr-TR" dirty="0"/>
              <a:t> </a:t>
            </a:r>
            <a:r>
              <a:rPr lang="tr-TR" dirty="0" err="1"/>
              <a:t>such</a:t>
            </a:r>
            <a:r>
              <a:rPr lang="tr-TR" dirty="0"/>
              <a:t> as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electric</a:t>
            </a:r>
            <a:r>
              <a:rPr lang="tr-TR" dirty="0"/>
              <a:t> </a:t>
            </a:r>
            <a:r>
              <a:rPr lang="tr-TR" dirty="0" err="1"/>
              <a:t>guitar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electric</a:t>
            </a:r>
            <a:r>
              <a:rPr lang="tr-TR" dirty="0"/>
              <a:t> </a:t>
            </a:r>
            <a:r>
              <a:rPr lang="tr-TR" dirty="0" err="1"/>
              <a:t>bass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ondes</a:t>
            </a:r>
            <a:r>
              <a:rPr lang="tr-TR" dirty="0"/>
              <a:t> </a:t>
            </a:r>
            <a:r>
              <a:rPr lang="tr-TR" dirty="0" err="1"/>
              <a:t>Martenot</a:t>
            </a:r>
            <a:r>
              <a:rPr lang="tr-TR" dirty="0"/>
              <a:t> </a:t>
            </a:r>
            <a:r>
              <a:rPr lang="tr-TR" dirty="0" err="1"/>
              <a:t>appear</a:t>
            </a:r>
            <a:r>
              <a:rPr lang="tr-TR" dirty="0"/>
              <a:t> </a:t>
            </a:r>
            <a:r>
              <a:rPr lang="tr-TR" dirty="0" err="1"/>
              <a:t>occasionally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classical</a:t>
            </a:r>
            <a:r>
              <a:rPr lang="tr-TR" dirty="0"/>
              <a:t> </a:t>
            </a:r>
            <a:r>
              <a:rPr lang="tr-TR" dirty="0" err="1"/>
              <a:t>music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20th </a:t>
            </a:r>
            <a:r>
              <a:rPr lang="tr-TR" dirty="0" err="1"/>
              <a:t>and</a:t>
            </a:r>
            <a:r>
              <a:rPr lang="tr-TR" dirty="0"/>
              <a:t> 21st </a:t>
            </a:r>
            <a:r>
              <a:rPr lang="tr-TR" dirty="0" err="1"/>
              <a:t>centuries</a:t>
            </a:r>
            <a:r>
              <a:rPr lang="tr-TR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Many</a:t>
            </a:r>
            <a:r>
              <a:rPr lang="tr-TR" dirty="0"/>
              <a:t> </a:t>
            </a:r>
            <a:r>
              <a:rPr lang="tr-TR" dirty="0" err="1"/>
              <a:t>instruments</a:t>
            </a:r>
            <a:r>
              <a:rPr lang="tr-TR" dirty="0"/>
              <a:t> </a:t>
            </a:r>
            <a:r>
              <a:rPr lang="tr-TR" dirty="0" err="1"/>
              <a:t>today</a:t>
            </a:r>
            <a:r>
              <a:rPr lang="tr-TR" dirty="0"/>
              <a:t> </a:t>
            </a:r>
            <a:r>
              <a:rPr lang="tr-TR" dirty="0" err="1"/>
              <a:t>associated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popular </a:t>
            </a:r>
            <a:r>
              <a:rPr lang="tr-TR" dirty="0" err="1"/>
              <a:t>music</a:t>
            </a:r>
            <a:r>
              <a:rPr lang="tr-TR" dirty="0"/>
              <a:t> </a:t>
            </a:r>
            <a:r>
              <a:rPr lang="tr-TR" dirty="0" err="1"/>
              <a:t>filled</a:t>
            </a:r>
            <a:r>
              <a:rPr lang="tr-TR" dirty="0"/>
              <a:t> </a:t>
            </a:r>
            <a:r>
              <a:rPr lang="tr-TR" dirty="0" err="1"/>
              <a:t>important</a:t>
            </a:r>
            <a:r>
              <a:rPr lang="tr-TR" dirty="0"/>
              <a:t> </a:t>
            </a:r>
            <a:r>
              <a:rPr lang="tr-TR" dirty="0" err="1"/>
              <a:t>roles</a:t>
            </a:r>
            <a:r>
              <a:rPr lang="tr-TR" dirty="0"/>
              <a:t> in </a:t>
            </a:r>
            <a:r>
              <a:rPr lang="tr-TR" dirty="0" err="1"/>
              <a:t>early</a:t>
            </a:r>
            <a:r>
              <a:rPr lang="tr-TR" dirty="0"/>
              <a:t> </a:t>
            </a:r>
            <a:r>
              <a:rPr lang="tr-TR" dirty="0" err="1"/>
              <a:t>classical</a:t>
            </a:r>
            <a:r>
              <a:rPr lang="tr-TR" dirty="0"/>
              <a:t> </a:t>
            </a:r>
            <a:r>
              <a:rPr lang="tr-TR" dirty="0" err="1"/>
              <a:t>music</a:t>
            </a:r>
            <a:r>
              <a:rPr lang="tr-TR" dirty="0"/>
              <a:t>, </a:t>
            </a:r>
            <a:r>
              <a:rPr lang="tr-TR" dirty="0" err="1"/>
              <a:t>such</a:t>
            </a:r>
            <a:r>
              <a:rPr lang="tr-TR" dirty="0"/>
              <a:t> as </a:t>
            </a:r>
            <a:r>
              <a:rPr lang="tr-TR" dirty="0" err="1"/>
              <a:t>bagpipes</a:t>
            </a:r>
            <a:r>
              <a:rPr lang="tr-TR" dirty="0"/>
              <a:t>, </a:t>
            </a:r>
            <a:r>
              <a:rPr lang="tr-TR" dirty="0" err="1"/>
              <a:t>vihuelas</a:t>
            </a:r>
            <a:r>
              <a:rPr lang="tr-TR" dirty="0"/>
              <a:t>, </a:t>
            </a:r>
            <a:r>
              <a:rPr lang="tr-TR" dirty="0" err="1"/>
              <a:t>hurdy</a:t>
            </a:r>
            <a:r>
              <a:rPr lang="tr-TR" dirty="0"/>
              <a:t>-</a:t>
            </a:r>
            <a:r>
              <a:rPr lang="tr-TR" dirty="0" err="1"/>
              <a:t>gurdies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woodwind</a:t>
            </a:r>
            <a:r>
              <a:rPr lang="tr-TR" dirty="0"/>
              <a:t> </a:t>
            </a:r>
            <a:r>
              <a:rPr lang="tr-TR" dirty="0" err="1"/>
              <a:t>instruments</a:t>
            </a:r>
            <a:r>
              <a:rPr lang="tr-TR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MUSIC EDUCATION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During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1990s, </a:t>
            </a:r>
            <a:r>
              <a:rPr lang="tr-TR" dirty="0" err="1"/>
              <a:t>several</a:t>
            </a:r>
            <a:r>
              <a:rPr lang="tr-TR" dirty="0"/>
              <a:t> </a:t>
            </a:r>
            <a:r>
              <a:rPr lang="tr-TR" dirty="0" err="1"/>
              <a:t>research</a:t>
            </a:r>
            <a:r>
              <a:rPr lang="tr-TR" dirty="0"/>
              <a:t> </a:t>
            </a:r>
            <a:r>
              <a:rPr lang="tr-TR" dirty="0" err="1"/>
              <a:t>papers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popular </a:t>
            </a:r>
            <a:r>
              <a:rPr lang="tr-TR" dirty="0" err="1"/>
              <a:t>books</a:t>
            </a:r>
            <a:r>
              <a:rPr lang="tr-TR" dirty="0"/>
              <a:t> </a:t>
            </a:r>
            <a:r>
              <a:rPr lang="tr-TR" dirty="0" err="1"/>
              <a:t>wrote</a:t>
            </a:r>
            <a:r>
              <a:rPr lang="tr-TR" dirty="0"/>
              <a:t> on </a:t>
            </a:r>
            <a:r>
              <a:rPr lang="tr-TR" dirty="0" err="1"/>
              <a:t>what</a:t>
            </a:r>
            <a:r>
              <a:rPr lang="tr-TR" dirty="0"/>
              <a:t> </a:t>
            </a:r>
            <a:r>
              <a:rPr lang="tr-TR" dirty="0" err="1"/>
              <a:t>came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be </a:t>
            </a:r>
            <a:r>
              <a:rPr lang="tr-TR" dirty="0" err="1"/>
              <a:t>called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"Mozart </a:t>
            </a:r>
            <a:r>
              <a:rPr lang="tr-TR" dirty="0" err="1"/>
              <a:t>effect</a:t>
            </a:r>
            <a:r>
              <a:rPr lang="tr-TR" dirty="0"/>
              <a:t>": an </a:t>
            </a:r>
            <a:r>
              <a:rPr lang="tr-TR" dirty="0" err="1"/>
              <a:t>observed</a:t>
            </a:r>
            <a:r>
              <a:rPr lang="tr-TR" dirty="0"/>
              <a:t> </a:t>
            </a:r>
            <a:r>
              <a:rPr lang="tr-TR" dirty="0" err="1"/>
              <a:t>temporary</a:t>
            </a:r>
            <a:r>
              <a:rPr lang="tr-TR" dirty="0"/>
              <a:t>, </a:t>
            </a:r>
            <a:r>
              <a:rPr lang="tr-TR" dirty="0" err="1"/>
              <a:t>small</a:t>
            </a:r>
            <a:r>
              <a:rPr lang="tr-TR" dirty="0"/>
              <a:t> </a:t>
            </a:r>
            <a:r>
              <a:rPr lang="tr-TR" dirty="0" err="1"/>
              <a:t>elevation</a:t>
            </a:r>
            <a:r>
              <a:rPr lang="tr-TR" dirty="0"/>
              <a:t> of </a:t>
            </a:r>
            <a:r>
              <a:rPr lang="tr-TR" dirty="0" err="1"/>
              <a:t>scores</a:t>
            </a:r>
            <a:r>
              <a:rPr lang="tr-TR" dirty="0"/>
              <a:t> on </a:t>
            </a:r>
            <a:r>
              <a:rPr lang="tr-TR" dirty="0" err="1"/>
              <a:t>certain</a:t>
            </a:r>
            <a:r>
              <a:rPr lang="tr-TR" dirty="0"/>
              <a:t> </a:t>
            </a:r>
            <a:r>
              <a:rPr lang="tr-TR" dirty="0" err="1"/>
              <a:t>tests</a:t>
            </a:r>
            <a:r>
              <a:rPr lang="tr-TR" dirty="0"/>
              <a:t> as a </a:t>
            </a:r>
            <a:r>
              <a:rPr lang="tr-TR" dirty="0" err="1"/>
              <a:t>result</a:t>
            </a:r>
            <a:r>
              <a:rPr lang="tr-TR" dirty="0"/>
              <a:t> of </a:t>
            </a:r>
            <a:r>
              <a:rPr lang="tr-TR" dirty="0" err="1"/>
              <a:t>listening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Mozart's</a:t>
            </a:r>
            <a:r>
              <a:rPr lang="tr-TR" dirty="0"/>
              <a:t> </a:t>
            </a:r>
            <a:r>
              <a:rPr lang="tr-TR" dirty="0" err="1"/>
              <a:t>works</a:t>
            </a:r>
            <a:r>
              <a:rPr lang="tr-TR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popularized</a:t>
            </a:r>
            <a:r>
              <a:rPr lang="tr-TR" dirty="0"/>
              <a:t> </a:t>
            </a:r>
            <a:r>
              <a:rPr lang="tr-TR" dirty="0" err="1"/>
              <a:t>version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theory</a:t>
            </a:r>
            <a:r>
              <a:rPr lang="tr-TR" dirty="0"/>
              <a:t> </a:t>
            </a:r>
            <a:r>
              <a:rPr lang="tr-TR" dirty="0" err="1"/>
              <a:t>was</a:t>
            </a:r>
            <a:r>
              <a:rPr lang="tr-TR" dirty="0"/>
              <a:t> </a:t>
            </a:r>
            <a:r>
              <a:rPr lang="tr-TR" dirty="0" err="1"/>
              <a:t>expressed</a:t>
            </a:r>
            <a:r>
              <a:rPr lang="tr-TR" dirty="0"/>
              <a:t> </a:t>
            </a:r>
            <a:r>
              <a:rPr lang="tr-TR" dirty="0" err="1"/>
              <a:t>succinctly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New York </a:t>
            </a:r>
            <a:r>
              <a:rPr lang="tr-TR" dirty="0" err="1"/>
              <a:t>Times</a:t>
            </a:r>
            <a:r>
              <a:rPr lang="tr-TR" dirty="0"/>
              <a:t> </a:t>
            </a:r>
            <a:r>
              <a:rPr lang="tr-TR" dirty="0" err="1"/>
              <a:t>music</a:t>
            </a:r>
            <a:r>
              <a:rPr lang="tr-TR" dirty="0"/>
              <a:t> </a:t>
            </a:r>
            <a:r>
              <a:rPr lang="tr-TR" dirty="0" err="1"/>
              <a:t>columnist</a:t>
            </a:r>
            <a:r>
              <a:rPr lang="tr-TR" dirty="0"/>
              <a:t> </a:t>
            </a:r>
            <a:r>
              <a:rPr lang="tr-TR" dirty="0" err="1"/>
              <a:t>Alex</a:t>
            </a:r>
            <a:r>
              <a:rPr lang="tr-TR" dirty="0"/>
              <a:t> </a:t>
            </a:r>
            <a:r>
              <a:rPr lang="tr-TR" dirty="0" err="1"/>
              <a:t>Ross</a:t>
            </a:r>
            <a:r>
              <a:rPr lang="tr-TR" dirty="0"/>
              <a:t>: "</a:t>
            </a:r>
            <a:r>
              <a:rPr lang="tr-TR" dirty="0" err="1"/>
              <a:t>researchers</a:t>
            </a:r>
            <a:r>
              <a:rPr lang="tr-TR" dirty="0"/>
              <a:t>...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determined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listening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Mozart </a:t>
            </a:r>
            <a:r>
              <a:rPr lang="tr-TR" dirty="0" err="1"/>
              <a:t>actually</a:t>
            </a:r>
            <a:r>
              <a:rPr lang="tr-TR" dirty="0"/>
              <a:t> </a:t>
            </a:r>
            <a:r>
              <a:rPr lang="tr-TR" dirty="0" err="1"/>
              <a:t>makes</a:t>
            </a:r>
            <a:r>
              <a:rPr lang="tr-TR" dirty="0"/>
              <a:t> </a:t>
            </a:r>
            <a:r>
              <a:rPr lang="tr-TR" dirty="0" err="1"/>
              <a:t>you</a:t>
            </a:r>
            <a:r>
              <a:rPr lang="tr-TR" dirty="0"/>
              <a:t> </a:t>
            </a:r>
            <a:r>
              <a:rPr lang="tr-TR" dirty="0" err="1"/>
              <a:t>smarter</a:t>
            </a:r>
            <a:r>
              <a:rPr lang="tr-TR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In</a:t>
            </a:r>
            <a:r>
              <a:rPr lang="tr-TR" dirty="0"/>
              <a:t> 1996–1997, a </a:t>
            </a:r>
            <a:r>
              <a:rPr lang="tr-TR" dirty="0" err="1"/>
              <a:t>research</a:t>
            </a:r>
            <a:r>
              <a:rPr lang="tr-TR" dirty="0"/>
              <a:t> </a:t>
            </a:r>
            <a:r>
              <a:rPr lang="tr-TR" dirty="0" err="1"/>
              <a:t>study</a:t>
            </a:r>
            <a:r>
              <a:rPr lang="tr-TR" dirty="0"/>
              <a:t> </a:t>
            </a:r>
            <a:r>
              <a:rPr lang="tr-TR" dirty="0" err="1"/>
              <a:t>was</a:t>
            </a:r>
            <a:r>
              <a:rPr lang="tr-TR" dirty="0"/>
              <a:t> </a:t>
            </a:r>
            <a:r>
              <a:rPr lang="tr-TR" dirty="0" err="1"/>
              <a:t>conducted</a:t>
            </a:r>
            <a:r>
              <a:rPr lang="tr-TR" dirty="0"/>
              <a:t> on a </a:t>
            </a:r>
            <a:r>
              <a:rPr lang="tr-TR" dirty="0" err="1"/>
              <a:t>large</a:t>
            </a:r>
            <a:r>
              <a:rPr lang="tr-TR" dirty="0"/>
              <a:t> </a:t>
            </a:r>
            <a:r>
              <a:rPr lang="tr-TR" dirty="0" err="1"/>
              <a:t>population</a:t>
            </a:r>
            <a:r>
              <a:rPr lang="tr-TR" dirty="0"/>
              <a:t> of </a:t>
            </a:r>
            <a:r>
              <a:rPr lang="tr-TR" dirty="0" err="1"/>
              <a:t>middle</a:t>
            </a:r>
            <a:r>
              <a:rPr lang="tr-TR" dirty="0"/>
              <a:t> </a:t>
            </a:r>
            <a:r>
              <a:rPr lang="tr-TR" dirty="0" err="1"/>
              <a:t>age</a:t>
            </a:r>
            <a:r>
              <a:rPr lang="tr-TR" dirty="0"/>
              <a:t> </a:t>
            </a:r>
            <a:r>
              <a:rPr lang="tr-TR" dirty="0" err="1"/>
              <a:t>students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Cherry</a:t>
            </a:r>
            <a:r>
              <a:rPr lang="tr-TR" dirty="0"/>
              <a:t> </a:t>
            </a:r>
            <a:r>
              <a:rPr lang="tr-TR" dirty="0" err="1"/>
              <a:t>Creek</a:t>
            </a:r>
            <a:r>
              <a:rPr lang="tr-TR" dirty="0"/>
              <a:t> </a:t>
            </a:r>
            <a:r>
              <a:rPr lang="tr-TR" dirty="0" err="1"/>
              <a:t>School</a:t>
            </a:r>
            <a:r>
              <a:rPr lang="tr-TR" dirty="0"/>
              <a:t> </a:t>
            </a:r>
            <a:r>
              <a:rPr lang="tr-TR" dirty="0" err="1"/>
              <a:t>District</a:t>
            </a:r>
            <a:r>
              <a:rPr lang="tr-TR" dirty="0"/>
              <a:t> in Denver, Colorado, USA.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study</a:t>
            </a:r>
            <a:r>
              <a:rPr lang="tr-TR" dirty="0"/>
              <a:t> </a:t>
            </a:r>
            <a:r>
              <a:rPr lang="tr-TR" dirty="0" err="1"/>
              <a:t>showed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students</a:t>
            </a:r>
            <a:r>
              <a:rPr lang="tr-TR" dirty="0"/>
              <a:t> </a:t>
            </a:r>
            <a:r>
              <a:rPr lang="tr-TR" dirty="0" err="1"/>
              <a:t>who</a:t>
            </a:r>
            <a:r>
              <a:rPr lang="tr-TR" dirty="0"/>
              <a:t> </a:t>
            </a:r>
            <a:r>
              <a:rPr lang="tr-TR" dirty="0" err="1"/>
              <a:t>actively</a:t>
            </a:r>
            <a:r>
              <a:rPr lang="tr-TR" dirty="0"/>
              <a:t> listen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classical</a:t>
            </a:r>
            <a:r>
              <a:rPr lang="tr-TR" dirty="0"/>
              <a:t> </a:t>
            </a:r>
            <a:r>
              <a:rPr lang="tr-TR" dirty="0" err="1"/>
              <a:t>music</a:t>
            </a:r>
            <a:r>
              <a:rPr lang="tr-TR" dirty="0"/>
              <a:t> </a:t>
            </a:r>
            <a:r>
              <a:rPr lang="tr-TR" dirty="0" err="1"/>
              <a:t>before</a:t>
            </a:r>
            <a:r>
              <a:rPr lang="tr-TR" dirty="0"/>
              <a:t> </a:t>
            </a:r>
            <a:r>
              <a:rPr lang="tr-TR" dirty="0" err="1"/>
              <a:t>studying</a:t>
            </a:r>
            <a:r>
              <a:rPr lang="tr-TR" dirty="0"/>
              <a:t> had </a:t>
            </a:r>
            <a:r>
              <a:rPr lang="tr-TR" dirty="0" err="1"/>
              <a:t>higher</a:t>
            </a:r>
            <a:r>
              <a:rPr lang="tr-TR" dirty="0"/>
              <a:t> </a:t>
            </a:r>
            <a:r>
              <a:rPr lang="tr-TR" dirty="0" err="1"/>
              <a:t>academic</a:t>
            </a:r>
            <a:r>
              <a:rPr lang="tr-TR" dirty="0"/>
              <a:t> </a:t>
            </a:r>
            <a:r>
              <a:rPr lang="tr-TR" dirty="0" err="1"/>
              <a:t>scores</a:t>
            </a:r>
            <a:r>
              <a:rPr lang="tr-TR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The</a:t>
            </a:r>
            <a:r>
              <a:rPr lang="tr-TR" dirty="0"/>
              <a:t> 20th </a:t>
            </a:r>
            <a:r>
              <a:rPr lang="tr-TR" dirty="0" err="1"/>
              <a:t>century</a:t>
            </a:r>
            <a:r>
              <a:rPr lang="tr-TR" dirty="0"/>
              <a:t> </a:t>
            </a:r>
            <a:r>
              <a:rPr lang="tr-TR" dirty="0" err="1"/>
              <a:t>calendar</a:t>
            </a:r>
            <a:r>
              <a:rPr lang="tr-TR" dirty="0"/>
              <a:t> </a:t>
            </a:r>
            <a:r>
              <a:rPr lang="tr-TR" dirty="0" err="1"/>
              <a:t>period</a:t>
            </a:r>
            <a:r>
              <a:rPr lang="tr-TR" dirty="0"/>
              <a:t> (1901–2000) </a:t>
            </a:r>
            <a:r>
              <a:rPr lang="tr-TR" dirty="0" err="1"/>
              <a:t>includes</a:t>
            </a:r>
            <a:r>
              <a:rPr lang="tr-TR" dirty="0"/>
              <a:t> </a:t>
            </a:r>
            <a:r>
              <a:rPr lang="tr-TR" dirty="0" err="1"/>
              <a:t>most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early</a:t>
            </a:r>
            <a:r>
              <a:rPr lang="tr-TR" dirty="0"/>
              <a:t> modern </a:t>
            </a:r>
            <a:r>
              <a:rPr lang="tr-TR" dirty="0" err="1"/>
              <a:t>musical</a:t>
            </a:r>
            <a:r>
              <a:rPr lang="tr-TR" dirty="0"/>
              <a:t> </a:t>
            </a:r>
            <a:r>
              <a:rPr lang="tr-TR" dirty="0" err="1"/>
              <a:t>era</a:t>
            </a:r>
            <a:r>
              <a:rPr lang="tr-TR" dirty="0"/>
              <a:t> (1890–1930),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entire</a:t>
            </a:r>
            <a:r>
              <a:rPr lang="tr-TR" dirty="0"/>
              <a:t> </a:t>
            </a:r>
            <a:r>
              <a:rPr lang="tr-TR" dirty="0" err="1"/>
              <a:t>high</a:t>
            </a:r>
            <a:r>
              <a:rPr lang="tr-TR" dirty="0"/>
              <a:t> modern (</a:t>
            </a:r>
            <a:r>
              <a:rPr lang="tr-TR" dirty="0" err="1"/>
              <a:t>mid</a:t>
            </a:r>
            <a:r>
              <a:rPr lang="tr-TR" dirty="0"/>
              <a:t> 20th-</a:t>
            </a:r>
            <a:r>
              <a:rPr lang="tr-TR" dirty="0" err="1"/>
              <a:t>century</a:t>
            </a:r>
            <a:r>
              <a:rPr lang="tr-TR" dirty="0"/>
              <a:t>),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first</a:t>
            </a:r>
            <a:r>
              <a:rPr lang="tr-TR" dirty="0"/>
              <a:t> 25 </a:t>
            </a:r>
            <a:r>
              <a:rPr lang="tr-TR" dirty="0" err="1"/>
              <a:t>years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contemporary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postmodern</a:t>
            </a:r>
            <a:r>
              <a:rPr lang="tr-TR" dirty="0"/>
              <a:t> </a:t>
            </a:r>
            <a:r>
              <a:rPr lang="tr-TR" dirty="0" err="1"/>
              <a:t>musical</a:t>
            </a:r>
            <a:r>
              <a:rPr lang="tr-TR" dirty="0"/>
              <a:t> </a:t>
            </a:r>
            <a:r>
              <a:rPr lang="tr-TR" dirty="0" err="1"/>
              <a:t>era</a:t>
            </a:r>
            <a:r>
              <a:rPr lang="tr-TR" dirty="0"/>
              <a:t> (1975–</a:t>
            </a:r>
            <a:r>
              <a:rPr lang="tr-TR" dirty="0" err="1"/>
              <a:t>current</a:t>
            </a:r>
            <a:r>
              <a:rPr lang="tr-TR" dirty="0"/>
              <a:t>). </a:t>
            </a:r>
            <a:r>
              <a:rPr lang="tr-TR" dirty="0" err="1"/>
              <a:t>The</a:t>
            </a:r>
            <a:r>
              <a:rPr lang="tr-TR" dirty="0"/>
              <a:t> 21st </a:t>
            </a:r>
            <a:r>
              <a:rPr lang="tr-TR" dirty="0" err="1"/>
              <a:t>century</a:t>
            </a:r>
            <a:r>
              <a:rPr lang="tr-TR" dirty="0"/>
              <a:t> has </a:t>
            </a:r>
            <a:r>
              <a:rPr lang="tr-TR" dirty="0" err="1"/>
              <a:t>so</a:t>
            </a:r>
            <a:r>
              <a:rPr lang="tr-TR" dirty="0"/>
              <a:t> far </a:t>
            </a:r>
            <a:r>
              <a:rPr lang="tr-TR" dirty="0" err="1"/>
              <a:t>been</a:t>
            </a:r>
            <a:r>
              <a:rPr lang="tr-TR" dirty="0"/>
              <a:t> </a:t>
            </a:r>
            <a:r>
              <a:rPr lang="tr-TR" dirty="0" err="1"/>
              <a:t>characterized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a </a:t>
            </a:r>
            <a:r>
              <a:rPr lang="tr-TR" dirty="0" err="1"/>
              <a:t>continuation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contemporary</a:t>
            </a:r>
            <a:r>
              <a:rPr lang="tr-TR" dirty="0"/>
              <a:t>/</a:t>
            </a:r>
            <a:r>
              <a:rPr lang="tr-TR" dirty="0" err="1"/>
              <a:t>postmodern</a:t>
            </a:r>
            <a:r>
              <a:rPr lang="tr-TR" dirty="0"/>
              <a:t> </a:t>
            </a:r>
            <a:r>
              <a:rPr lang="tr-TR" dirty="0" err="1"/>
              <a:t>musical</a:t>
            </a:r>
            <a:r>
              <a:rPr lang="tr-TR" dirty="0"/>
              <a:t> </a:t>
            </a:r>
            <a:r>
              <a:rPr lang="tr-TR" dirty="0" err="1"/>
              <a:t>era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research</a:t>
            </a:r>
            <a:r>
              <a:rPr lang="tr-TR" dirty="0"/>
              <a:t> </a:t>
            </a:r>
            <a:r>
              <a:rPr lang="tr-TR" dirty="0" err="1"/>
              <a:t>further</a:t>
            </a:r>
            <a:r>
              <a:rPr lang="tr-TR" dirty="0"/>
              <a:t> </a:t>
            </a:r>
            <a:r>
              <a:rPr lang="tr-TR" dirty="0" err="1"/>
              <a:t>indicated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students</a:t>
            </a:r>
            <a:r>
              <a:rPr lang="tr-TR" dirty="0"/>
              <a:t> </a:t>
            </a:r>
            <a:r>
              <a:rPr lang="tr-TR" dirty="0" err="1"/>
              <a:t>who</a:t>
            </a:r>
            <a:r>
              <a:rPr lang="tr-TR" dirty="0"/>
              <a:t> </a:t>
            </a:r>
            <a:r>
              <a:rPr lang="tr-TR" dirty="0" err="1"/>
              <a:t>listened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music</a:t>
            </a:r>
            <a:r>
              <a:rPr lang="tr-TR" dirty="0"/>
              <a:t> </a:t>
            </a:r>
            <a:r>
              <a:rPr lang="tr-TR" dirty="0" err="1"/>
              <a:t>prior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an </a:t>
            </a:r>
            <a:r>
              <a:rPr lang="tr-TR" dirty="0" err="1"/>
              <a:t>examination</a:t>
            </a:r>
            <a:r>
              <a:rPr lang="tr-TR" dirty="0"/>
              <a:t> </a:t>
            </a:r>
            <a:r>
              <a:rPr lang="tr-TR" dirty="0" err="1"/>
              <a:t>also</a:t>
            </a:r>
            <a:r>
              <a:rPr lang="tr-TR" dirty="0"/>
              <a:t> had </a:t>
            </a:r>
            <a:r>
              <a:rPr lang="tr-TR" dirty="0" err="1"/>
              <a:t>positively</a:t>
            </a:r>
            <a:r>
              <a:rPr lang="tr-TR" dirty="0"/>
              <a:t> </a:t>
            </a:r>
            <a:r>
              <a:rPr lang="tr-TR" dirty="0" err="1"/>
              <a:t>elevated</a:t>
            </a:r>
            <a:r>
              <a:rPr lang="tr-TR" dirty="0"/>
              <a:t> </a:t>
            </a:r>
            <a:r>
              <a:rPr lang="tr-TR" dirty="0" err="1"/>
              <a:t>achievement</a:t>
            </a:r>
            <a:r>
              <a:rPr lang="tr-TR" dirty="0"/>
              <a:t> </a:t>
            </a:r>
            <a:r>
              <a:rPr lang="tr-TR" dirty="0" err="1"/>
              <a:t>scores</a:t>
            </a:r>
            <a:r>
              <a:rPr lang="tr-TR" dirty="0"/>
              <a:t>. </a:t>
            </a:r>
            <a:r>
              <a:rPr lang="tr-TR" dirty="0" err="1"/>
              <a:t>Students</a:t>
            </a:r>
            <a:r>
              <a:rPr lang="tr-TR" dirty="0"/>
              <a:t> </a:t>
            </a:r>
            <a:r>
              <a:rPr lang="tr-TR" dirty="0" err="1"/>
              <a:t>who</a:t>
            </a:r>
            <a:r>
              <a:rPr lang="tr-TR" dirty="0"/>
              <a:t> </a:t>
            </a:r>
            <a:r>
              <a:rPr lang="tr-TR" dirty="0" err="1"/>
              <a:t>listened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rock</a:t>
            </a:r>
            <a:r>
              <a:rPr lang="tr-TR" dirty="0"/>
              <a:t>-</a:t>
            </a:r>
            <a:r>
              <a:rPr lang="tr-TR" dirty="0" err="1"/>
              <a:t>and</a:t>
            </a:r>
            <a:r>
              <a:rPr lang="tr-TR" dirty="0"/>
              <a:t>-</a:t>
            </a:r>
            <a:r>
              <a:rPr lang="tr-TR" dirty="0" err="1"/>
              <a:t>roll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country</a:t>
            </a:r>
            <a:r>
              <a:rPr lang="tr-TR" dirty="0"/>
              <a:t> had </a:t>
            </a:r>
            <a:r>
              <a:rPr lang="tr-TR" dirty="0" err="1"/>
              <a:t>moderately</a:t>
            </a:r>
            <a:r>
              <a:rPr lang="tr-TR" dirty="0"/>
              <a:t> </a:t>
            </a:r>
            <a:r>
              <a:rPr lang="tr-TR" dirty="0" err="1"/>
              <a:t>lower</a:t>
            </a:r>
            <a:r>
              <a:rPr lang="tr-TR" dirty="0"/>
              <a:t> </a:t>
            </a:r>
            <a:r>
              <a:rPr lang="tr-TR" dirty="0" err="1"/>
              <a:t>scores</a:t>
            </a:r>
            <a:r>
              <a:rPr lang="tr-TR" dirty="0"/>
              <a:t>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study</a:t>
            </a:r>
            <a:r>
              <a:rPr lang="tr-TR" dirty="0"/>
              <a:t> </a:t>
            </a:r>
            <a:r>
              <a:rPr lang="tr-TR" dirty="0" err="1"/>
              <a:t>further</a:t>
            </a:r>
            <a:r>
              <a:rPr lang="tr-TR" dirty="0"/>
              <a:t> </a:t>
            </a:r>
            <a:r>
              <a:rPr lang="tr-TR" dirty="0" err="1"/>
              <a:t>indicated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students</a:t>
            </a:r>
            <a:r>
              <a:rPr lang="tr-TR" dirty="0"/>
              <a:t> </a:t>
            </a:r>
            <a:r>
              <a:rPr lang="tr-TR" dirty="0" err="1"/>
              <a:t>who</a:t>
            </a:r>
            <a:r>
              <a:rPr lang="tr-TR" dirty="0"/>
              <a:t> </a:t>
            </a:r>
            <a:r>
              <a:rPr lang="tr-TR" dirty="0" err="1"/>
              <a:t>used</a:t>
            </a:r>
            <a:r>
              <a:rPr lang="tr-TR" dirty="0"/>
              <a:t> </a:t>
            </a:r>
            <a:r>
              <a:rPr lang="tr-TR" dirty="0" err="1"/>
              <a:t>classical</a:t>
            </a:r>
            <a:r>
              <a:rPr lang="tr-TR" dirty="0"/>
              <a:t> </a:t>
            </a:r>
            <a:r>
              <a:rPr lang="tr-TR" dirty="0" err="1"/>
              <a:t>during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course</a:t>
            </a:r>
            <a:r>
              <a:rPr lang="tr-TR" dirty="0"/>
              <a:t> of </a:t>
            </a:r>
            <a:r>
              <a:rPr lang="tr-TR" dirty="0" err="1"/>
              <a:t>study</a:t>
            </a:r>
            <a:r>
              <a:rPr lang="tr-TR" dirty="0"/>
              <a:t> had a </a:t>
            </a:r>
            <a:r>
              <a:rPr lang="tr-TR" dirty="0" err="1"/>
              <a:t>significant</a:t>
            </a:r>
            <a:r>
              <a:rPr lang="tr-TR" dirty="0"/>
              <a:t> </a:t>
            </a:r>
            <a:r>
              <a:rPr lang="tr-TR" dirty="0" err="1"/>
              <a:t>leap</a:t>
            </a:r>
            <a:r>
              <a:rPr lang="tr-TR" dirty="0"/>
              <a:t> in </a:t>
            </a:r>
            <a:r>
              <a:rPr lang="tr-TR" dirty="0" err="1"/>
              <a:t>their</a:t>
            </a:r>
            <a:r>
              <a:rPr lang="tr-TR" dirty="0"/>
              <a:t> </a:t>
            </a:r>
            <a:r>
              <a:rPr lang="tr-TR" dirty="0" err="1"/>
              <a:t>academic</a:t>
            </a:r>
            <a:r>
              <a:rPr lang="tr-TR" dirty="0"/>
              <a:t> </a:t>
            </a:r>
            <a:r>
              <a:rPr lang="tr-TR" dirty="0" err="1"/>
              <a:t>performance</a:t>
            </a:r>
            <a:r>
              <a:rPr lang="tr-TR" dirty="0"/>
              <a:t>; </a:t>
            </a:r>
            <a:r>
              <a:rPr lang="tr-TR" dirty="0" err="1"/>
              <a:t>whereas</a:t>
            </a:r>
            <a:r>
              <a:rPr lang="tr-TR" dirty="0"/>
              <a:t>, </a:t>
            </a:r>
            <a:r>
              <a:rPr lang="tr-TR" dirty="0" err="1"/>
              <a:t>those</a:t>
            </a:r>
            <a:r>
              <a:rPr lang="tr-TR" dirty="0"/>
              <a:t> </a:t>
            </a:r>
            <a:r>
              <a:rPr lang="tr-TR" dirty="0" err="1"/>
              <a:t>who</a:t>
            </a:r>
            <a:r>
              <a:rPr lang="tr-TR" dirty="0"/>
              <a:t> </a:t>
            </a:r>
            <a:r>
              <a:rPr lang="tr-TR" dirty="0" err="1"/>
              <a:t>listened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types</a:t>
            </a:r>
            <a:r>
              <a:rPr lang="tr-TR" dirty="0"/>
              <a:t> of </a:t>
            </a:r>
            <a:r>
              <a:rPr lang="tr-TR" dirty="0" err="1"/>
              <a:t>music</a:t>
            </a:r>
            <a:r>
              <a:rPr lang="tr-TR" dirty="0"/>
              <a:t> had </a:t>
            </a:r>
            <a:r>
              <a:rPr lang="tr-TR" dirty="0" err="1"/>
              <a:t>significantly</a:t>
            </a:r>
            <a:r>
              <a:rPr lang="tr-TR" dirty="0"/>
              <a:t> </a:t>
            </a:r>
            <a:r>
              <a:rPr lang="tr-TR" dirty="0" err="1"/>
              <a:t>lowered</a:t>
            </a:r>
            <a:r>
              <a:rPr lang="tr-TR" dirty="0"/>
              <a:t> </a:t>
            </a:r>
            <a:r>
              <a:rPr lang="tr-TR" dirty="0" err="1"/>
              <a:t>academic</a:t>
            </a:r>
            <a:r>
              <a:rPr lang="tr-TR" dirty="0"/>
              <a:t> </a:t>
            </a:r>
            <a:r>
              <a:rPr lang="tr-TR" dirty="0" err="1"/>
              <a:t>scores</a:t>
            </a:r>
            <a:r>
              <a:rPr lang="tr-TR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3384376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tr-TR" sz="6000" dirty="0" smtClean="0"/>
              <a:t>GTO </a:t>
            </a:r>
            <a:endParaRPr lang="tr-TR" sz="6000" dirty="0" smtClean="0"/>
          </a:p>
          <a:p>
            <a:pPr algn="ctr">
              <a:buNone/>
            </a:pPr>
            <a:r>
              <a:rPr lang="tr-TR" sz="6000" dirty="0" smtClean="0"/>
              <a:t>FINE </a:t>
            </a:r>
            <a:r>
              <a:rPr lang="tr-TR" sz="6000" dirty="0" smtClean="0"/>
              <a:t>ARTS HIGH SHOOL</a:t>
            </a:r>
          </a:p>
          <a:p>
            <a:pPr algn="ctr">
              <a:buNone/>
            </a:pPr>
            <a:endParaRPr lang="tr-TR" sz="6000" dirty="0" smtClean="0"/>
          </a:p>
          <a:p>
            <a:pPr algn="ctr">
              <a:buNone/>
            </a:pPr>
            <a:r>
              <a:rPr lang="tr-TR" sz="6000" dirty="0" smtClean="0"/>
              <a:t>2016</a:t>
            </a:r>
            <a:endParaRPr lang="tr-TR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56322" name="Picture 2" descr="https://tasateo.files.wordpress.com/2012/02/musicians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916832"/>
            <a:ext cx="7572428" cy="45005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dates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generalizations</a:t>
            </a:r>
            <a:r>
              <a:rPr lang="tr-TR" dirty="0"/>
              <a:t>, since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periods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eras</a:t>
            </a:r>
            <a:r>
              <a:rPr lang="tr-TR" dirty="0"/>
              <a:t> </a:t>
            </a:r>
            <a:r>
              <a:rPr lang="tr-TR" dirty="0" err="1"/>
              <a:t>overlap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categories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somewhat</a:t>
            </a:r>
            <a:r>
              <a:rPr lang="tr-TR" dirty="0"/>
              <a:t> </a:t>
            </a:r>
            <a:r>
              <a:rPr lang="tr-TR" dirty="0" err="1"/>
              <a:t>arbitrary</a:t>
            </a:r>
            <a:r>
              <a:rPr lang="tr-TR" dirty="0"/>
              <a:t>,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point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authorities</a:t>
            </a:r>
            <a:r>
              <a:rPr lang="tr-TR" dirty="0"/>
              <a:t> </a:t>
            </a:r>
            <a:r>
              <a:rPr lang="tr-TR" dirty="0" err="1"/>
              <a:t>reverse</a:t>
            </a:r>
            <a:r>
              <a:rPr lang="tr-TR" dirty="0"/>
              <a:t> </a:t>
            </a:r>
            <a:r>
              <a:rPr lang="tr-TR" dirty="0" err="1"/>
              <a:t>terminologies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refer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a </a:t>
            </a:r>
            <a:r>
              <a:rPr lang="tr-TR" dirty="0" err="1"/>
              <a:t>common</a:t>
            </a:r>
            <a:r>
              <a:rPr lang="tr-TR" dirty="0"/>
              <a:t> </a:t>
            </a:r>
            <a:r>
              <a:rPr lang="tr-TR" dirty="0" err="1"/>
              <a:t>practice</a:t>
            </a:r>
            <a:r>
              <a:rPr lang="tr-TR" dirty="0"/>
              <a:t> '</a:t>
            </a:r>
            <a:r>
              <a:rPr lang="tr-TR" dirty="0" err="1"/>
              <a:t>era</a:t>
            </a:r>
            <a:r>
              <a:rPr lang="tr-TR" dirty="0"/>
              <a:t>' </a:t>
            </a:r>
            <a:r>
              <a:rPr lang="tr-TR" dirty="0" err="1"/>
              <a:t>comprising</a:t>
            </a:r>
            <a:r>
              <a:rPr lang="tr-TR" dirty="0"/>
              <a:t> </a:t>
            </a:r>
            <a:r>
              <a:rPr lang="tr-TR" dirty="0" err="1"/>
              <a:t>baroque</a:t>
            </a:r>
            <a:r>
              <a:rPr lang="tr-TR" dirty="0"/>
              <a:t>, </a:t>
            </a:r>
            <a:r>
              <a:rPr lang="tr-TR" dirty="0" err="1"/>
              <a:t>classical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romantic</a:t>
            </a:r>
            <a:r>
              <a:rPr lang="tr-TR" dirty="0"/>
              <a:t> </a:t>
            </a:r>
            <a:r>
              <a:rPr lang="tr-TR" dirty="0" smtClean="0"/>
              <a:t>'</a:t>
            </a:r>
            <a:r>
              <a:rPr lang="tr-TR" dirty="0" err="1" smtClean="0"/>
              <a:t>periods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. Beethoven, </a:t>
            </a:r>
            <a:r>
              <a:rPr lang="tr-TR" dirty="0" err="1"/>
              <a:t>who</a:t>
            </a:r>
            <a:r>
              <a:rPr lang="tr-TR" dirty="0"/>
              <a:t> is </a:t>
            </a:r>
            <a:r>
              <a:rPr lang="tr-TR" dirty="0" err="1"/>
              <a:t>often</a:t>
            </a:r>
            <a:r>
              <a:rPr lang="tr-TR" dirty="0"/>
              <a:t> </a:t>
            </a:r>
            <a:r>
              <a:rPr lang="tr-TR" dirty="0" err="1"/>
              <a:t>described</a:t>
            </a:r>
            <a:r>
              <a:rPr lang="tr-TR" dirty="0"/>
              <a:t> as a </a:t>
            </a:r>
            <a:r>
              <a:rPr lang="tr-TR" dirty="0" err="1"/>
              <a:t>founder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Romantic</a:t>
            </a:r>
            <a:r>
              <a:rPr lang="tr-TR" dirty="0"/>
              <a:t> </a:t>
            </a:r>
            <a:r>
              <a:rPr lang="tr-TR" dirty="0" err="1"/>
              <a:t>era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Brahms</a:t>
            </a:r>
            <a:r>
              <a:rPr lang="tr-TR" dirty="0"/>
              <a:t>, </a:t>
            </a:r>
            <a:r>
              <a:rPr lang="tr-TR" dirty="0" err="1"/>
              <a:t>who</a:t>
            </a:r>
            <a:r>
              <a:rPr lang="tr-TR" dirty="0"/>
              <a:t> is </a:t>
            </a:r>
            <a:r>
              <a:rPr lang="tr-TR" dirty="0" err="1"/>
              <a:t>classified</a:t>
            </a:r>
            <a:r>
              <a:rPr lang="tr-TR" dirty="0"/>
              <a:t> as </a:t>
            </a:r>
            <a:r>
              <a:rPr lang="tr-TR" dirty="0" err="1"/>
              <a:t>Romantic</a:t>
            </a:r>
            <a:r>
              <a:rPr lang="tr-TR" dirty="0"/>
              <a:t>, </a:t>
            </a:r>
            <a:r>
              <a:rPr lang="tr-TR" dirty="0" err="1"/>
              <a:t>also</a:t>
            </a:r>
            <a:r>
              <a:rPr lang="tr-TR" dirty="0"/>
              <a:t> </a:t>
            </a:r>
            <a:r>
              <a:rPr lang="tr-TR" dirty="0" err="1"/>
              <a:t>used</a:t>
            </a:r>
            <a:r>
              <a:rPr lang="tr-TR" dirty="0"/>
              <a:t> </a:t>
            </a:r>
            <a:r>
              <a:rPr lang="tr-TR" dirty="0" err="1"/>
              <a:t>counterpoint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fugue</a:t>
            </a:r>
            <a:r>
              <a:rPr lang="tr-TR" dirty="0"/>
              <a:t>, but </a:t>
            </a:r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characteristics</a:t>
            </a:r>
            <a:r>
              <a:rPr lang="tr-TR" dirty="0"/>
              <a:t> of </a:t>
            </a:r>
            <a:r>
              <a:rPr lang="tr-TR" dirty="0" err="1"/>
              <a:t>their</a:t>
            </a:r>
            <a:r>
              <a:rPr lang="tr-TR" dirty="0"/>
              <a:t> </a:t>
            </a:r>
            <a:r>
              <a:rPr lang="tr-TR" dirty="0" err="1"/>
              <a:t>music</a:t>
            </a:r>
            <a:r>
              <a:rPr lang="tr-TR" dirty="0"/>
              <a:t> define </a:t>
            </a:r>
            <a:r>
              <a:rPr lang="tr-TR" dirty="0" err="1" smtClean="0"/>
              <a:t>their</a:t>
            </a:r>
            <a:r>
              <a:rPr lang="tr-TR" dirty="0" smtClean="0"/>
              <a:t> </a:t>
            </a:r>
            <a:r>
              <a:rPr lang="tr-TR" dirty="0" err="1" smtClean="0"/>
              <a:t>era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57346" name="Picture 2" descr="http://lh4.ggpht.com/_HjslKj4FB_M/S5JrMcLQTNI/AAAAAAAAAsY/361mhw_Sn1g/haulos2_thumb.png?imgmax=8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428736"/>
            <a:ext cx="7786742" cy="49292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ANCIENT MUSIC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Burgh</a:t>
            </a:r>
            <a:r>
              <a:rPr lang="tr-TR" dirty="0"/>
              <a:t> (2006), </a:t>
            </a:r>
            <a:r>
              <a:rPr lang="tr-TR" dirty="0" err="1"/>
              <a:t>suggests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roots</a:t>
            </a:r>
            <a:r>
              <a:rPr lang="tr-TR" dirty="0"/>
              <a:t> of Western </a:t>
            </a:r>
            <a:r>
              <a:rPr lang="tr-TR" dirty="0" err="1"/>
              <a:t>classical</a:t>
            </a:r>
            <a:r>
              <a:rPr lang="tr-TR" dirty="0"/>
              <a:t> </a:t>
            </a:r>
            <a:r>
              <a:rPr lang="tr-TR" dirty="0" err="1"/>
              <a:t>music</a:t>
            </a:r>
            <a:r>
              <a:rPr lang="tr-TR" dirty="0"/>
              <a:t> </a:t>
            </a:r>
            <a:r>
              <a:rPr lang="tr-TR" dirty="0" err="1"/>
              <a:t>ultimately</a:t>
            </a:r>
            <a:r>
              <a:rPr lang="tr-TR" dirty="0"/>
              <a:t> </a:t>
            </a:r>
            <a:r>
              <a:rPr lang="tr-TR" dirty="0" err="1"/>
              <a:t>lie</a:t>
            </a:r>
            <a:r>
              <a:rPr lang="tr-TR" dirty="0"/>
              <a:t> in </a:t>
            </a:r>
            <a:r>
              <a:rPr lang="tr-TR" dirty="0" err="1"/>
              <a:t>ancient</a:t>
            </a:r>
            <a:r>
              <a:rPr lang="tr-TR" dirty="0"/>
              <a:t> </a:t>
            </a:r>
            <a:r>
              <a:rPr lang="tr-TR" dirty="0" err="1"/>
              <a:t>Egyptian</a:t>
            </a:r>
            <a:r>
              <a:rPr lang="tr-TR" dirty="0"/>
              <a:t> art </a:t>
            </a:r>
            <a:r>
              <a:rPr lang="tr-TR" dirty="0" err="1"/>
              <a:t>music</a:t>
            </a:r>
            <a:r>
              <a:rPr lang="tr-TR" dirty="0"/>
              <a:t> </a:t>
            </a:r>
            <a:r>
              <a:rPr lang="tr-TR" dirty="0" err="1"/>
              <a:t>via</a:t>
            </a:r>
            <a:r>
              <a:rPr lang="tr-TR" dirty="0"/>
              <a:t> </a:t>
            </a:r>
            <a:r>
              <a:rPr lang="tr-TR" dirty="0" err="1"/>
              <a:t>cheironomy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ancient</a:t>
            </a:r>
            <a:r>
              <a:rPr lang="tr-TR" dirty="0"/>
              <a:t> </a:t>
            </a:r>
            <a:r>
              <a:rPr lang="tr-TR" dirty="0" err="1"/>
              <a:t>Egyptian</a:t>
            </a:r>
            <a:r>
              <a:rPr lang="tr-TR" dirty="0"/>
              <a:t> </a:t>
            </a:r>
            <a:r>
              <a:rPr lang="tr-TR" dirty="0" err="1"/>
              <a:t>orchestra</a:t>
            </a:r>
            <a:r>
              <a:rPr lang="tr-TR" dirty="0"/>
              <a:t>, </a:t>
            </a:r>
            <a:r>
              <a:rPr lang="tr-TR" dirty="0" err="1"/>
              <a:t>which</a:t>
            </a:r>
            <a:r>
              <a:rPr lang="tr-TR" dirty="0"/>
              <a:t> </a:t>
            </a:r>
            <a:r>
              <a:rPr lang="tr-TR" dirty="0" err="1"/>
              <a:t>dates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2695 BC.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100</TotalTime>
  <Words>1224</Words>
  <Application>Microsoft Office PowerPoint</Application>
  <PresentationFormat>Ekran Gösterisi (4:3)</PresentationFormat>
  <Paragraphs>46</Paragraphs>
  <Slides>41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41</vt:i4>
      </vt:variant>
    </vt:vector>
  </HeadingPairs>
  <TitlesOfParts>
    <vt:vector size="42" baseType="lpstr">
      <vt:lpstr>Canlı</vt:lpstr>
      <vt:lpstr>HISTORY AND PERIODS OF EUROPEAN MUSIC </vt:lpstr>
      <vt:lpstr>HISTORY OF MUSIC</vt:lpstr>
      <vt:lpstr>Slayt 3</vt:lpstr>
      <vt:lpstr>Slayt 4</vt:lpstr>
      <vt:lpstr>Slayt 5</vt:lpstr>
      <vt:lpstr>Slayt 6</vt:lpstr>
      <vt:lpstr>Slayt 7</vt:lpstr>
      <vt:lpstr>Slayt 8</vt:lpstr>
      <vt:lpstr>ANCIENT MUSIC </vt:lpstr>
      <vt:lpstr>Slayt 10</vt:lpstr>
      <vt:lpstr>Slayt 11</vt:lpstr>
      <vt:lpstr>Medieval music </vt:lpstr>
      <vt:lpstr>Slayt 13</vt:lpstr>
      <vt:lpstr>Slayt 14</vt:lpstr>
      <vt:lpstr>Renaissance music </vt:lpstr>
      <vt:lpstr>Slayt 16</vt:lpstr>
      <vt:lpstr>Slayt 17</vt:lpstr>
      <vt:lpstr>Slayt 18</vt:lpstr>
      <vt:lpstr>Baroque music </vt:lpstr>
      <vt:lpstr>Slayt 20</vt:lpstr>
      <vt:lpstr>Slayt 21</vt:lpstr>
      <vt:lpstr>Slayt 22</vt:lpstr>
      <vt:lpstr>Slayt 23</vt:lpstr>
      <vt:lpstr>CLASSICAL MUSIC</vt:lpstr>
      <vt:lpstr>Slayt 25</vt:lpstr>
      <vt:lpstr>Slayt 26</vt:lpstr>
      <vt:lpstr>Slayt 27</vt:lpstr>
      <vt:lpstr>Slayt 28</vt:lpstr>
      <vt:lpstr>Slayt 29</vt:lpstr>
      <vt:lpstr>Slayt 30</vt:lpstr>
      <vt:lpstr>Slayt 31</vt:lpstr>
      <vt:lpstr>Romantic music</vt:lpstr>
      <vt:lpstr>Slayt 33</vt:lpstr>
      <vt:lpstr>Slayt 34</vt:lpstr>
      <vt:lpstr>MODERN ERA</vt:lpstr>
      <vt:lpstr>Slayt 36</vt:lpstr>
      <vt:lpstr>MUSIC EDUCATION</vt:lpstr>
      <vt:lpstr>Slayt 38</vt:lpstr>
      <vt:lpstr>Slayt 39</vt:lpstr>
      <vt:lpstr>Slayt 40</vt:lpstr>
      <vt:lpstr>Slayt 41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HISTORY OF MUSIC</dc:title>
  <dc:creator>PC1</dc:creator>
  <cp:lastModifiedBy>PERFECT</cp:lastModifiedBy>
  <cp:revision>21</cp:revision>
  <dcterms:created xsi:type="dcterms:W3CDTF">2016-02-16T17:01:27Z</dcterms:created>
  <dcterms:modified xsi:type="dcterms:W3CDTF">2018-02-27T13:40:50Z</dcterms:modified>
</cp:coreProperties>
</file>